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9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6" autoAdjust="0"/>
  </p:normalViewPr>
  <p:slideViewPr>
    <p:cSldViewPr snapToGrid="0" snapToObjects="1"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98A03-7BDC-4442-9391-E8CA8E683496}" type="doc">
      <dgm:prSet loTypeId="urn:microsoft.com/office/officeart/2005/8/layout/StepDownProcess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F7CD75E8-3409-4F24-B3EB-C276F1685BB6}">
      <dgm:prSet phldrT="[Texto]" custT="1"/>
      <dgm:spPr>
        <a:xfrm>
          <a:off x="45203" y="30035"/>
          <a:ext cx="2280394" cy="1596202"/>
        </a:xfrm>
        <a:prstGeom prst="roundRect">
          <a:avLst>
            <a:gd name="adj" fmla="val 16670"/>
          </a:avLst>
        </a:prstGeom>
        <a:solidFill>
          <a:srgbClr val="F8931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activa. De uso frecuente</a:t>
          </a:r>
        </a:p>
      </dgm:t>
    </dgm:pt>
    <dgm:pt modelId="{1F4F809E-FA2C-427C-AF95-C4246F58104F}" type="parTrans" cxnId="{EC66AFB8-4EDA-45A9-A7BC-E774557B4B6D}">
      <dgm:prSet/>
      <dgm:spPr/>
      <dgm:t>
        <a:bodyPr/>
        <a:lstStyle/>
        <a:p>
          <a:endParaRPr lang="es-MX"/>
        </a:p>
      </dgm:t>
    </dgm:pt>
    <dgm:pt modelId="{1A2F84AD-9D1B-407F-9817-349F21C588C5}" type="sibTrans" cxnId="{EC66AFB8-4EDA-45A9-A7BC-E774557B4B6D}">
      <dgm:prSet/>
      <dgm:spPr/>
      <dgm:t>
        <a:bodyPr/>
        <a:lstStyle/>
        <a:p>
          <a:endParaRPr lang="es-MX"/>
        </a:p>
      </dgm:t>
    </dgm:pt>
    <dgm:pt modelId="{5DCFF3D2-3819-4420-9482-64163CDBCE6A}">
      <dgm:prSet phldrT="[Texto]" custT="1"/>
      <dgm:spPr>
        <a:xfrm>
          <a:off x="2409395" y="182269"/>
          <a:ext cx="2981410" cy="12901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MX" sz="2400" b="1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de trámite</a:t>
          </a:r>
        </a:p>
      </dgm:t>
    </dgm:pt>
    <dgm:pt modelId="{832FD38E-4B72-410C-9AE9-CB43EC1AE0E4}" type="parTrans" cxnId="{BF465C33-344D-4D42-80E5-0187B4F275D2}">
      <dgm:prSet/>
      <dgm:spPr/>
      <dgm:t>
        <a:bodyPr/>
        <a:lstStyle/>
        <a:p>
          <a:endParaRPr lang="es-MX"/>
        </a:p>
      </dgm:t>
    </dgm:pt>
    <dgm:pt modelId="{68A66E5E-90D6-4862-A345-8BCF6CA044D7}" type="sibTrans" cxnId="{BF465C33-344D-4D42-80E5-0187B4F275D2}">
      <dgm:prSet/>
      <dgm:spPr/>
      <dgm:t>
        <a:bodyPr/>
        <a:lstStyle/>
        <a:p>
          <a:endParaRPr lang="es-MX"/>
        </a:p>
      </dgm:t>
    </dgm:pt>
    <dgm:pt modelId="{B6B6F38F-90B0-4469-9F5E-09EDDCF5A81E}">
      <dgm:prSet phldrT="[Texto]" custT="1"/>
      <dgm:spPr>
        <a:xfrm>
          <a:off x="1944205" y="1823096"/>
          <a:ext cx="2280394" cy="1596202"/>
        </a:xfrm>
        <a:prstGeom prst="roundRect">
          <a:avLst>
            <a:gd name="adj" fmla="val 16670"/>
          </a:avLst>
        </a:prstGeom>
        <a:solidFill>
          <a:srgbClr val="EAB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</a:t>
          </a:r>
          <a:r>
            <a:rPr lang="es-MX" sz="2000" b="1" dirty="0" err="1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semiactiva</a:t>
          </a:r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. Consulta esporádica</a:t>
          </a:r>
        </a:p>
      </dgm:t>
    </dgm:pt>
    <dgm:pt modelId="{61129E76-25F8-4BDD-8F85-316838E58904}" type="parTrans" cxnId="{311C2271-1BA2-4E83-B67D-06024187E63A}">
      <dgm:prSet/>
      <dgm:spPr/>
      <dgm:t>
        <a:bodyPr/>
        <a:lstStyle/>
        <a:p>
          <a:endParaRPr lang="es-MX"/>
        </a:p>
      </dgm:t>
    </dgm:pt>
    <dgm:pt modelId="{301582BD-499C-4017-BDE5-B43F2ADCB2F2}" type="sibTrans" cxnId="{311C2271-1BA2-4E83-B67D-06024187E63A}">
      <dgm:prSet/>
      <dgm:spPr/>
      <dgm:t>
        <a:bodyPr/>
        <a:lstStyle/>
        <a:p>
          <a:endParaRPr lang="es-MX"/>
        </a:p>
      </dgm:t>
    </dgm:pt>
    <dgm:pt modelId="{0454BA40-AD63-4949-B536-5D50D7FAE5B7}">
      <dgm:prSet phldrT="[Texto]" custT="1"/>
      <dgm:spPr>
        <a:xfrm>
          <a:off x="4613766" y="1975331"/>
          <a:ext cx="3804263" cy="12901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MX" sz="2400" b="1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de concentración</a:t>
          </a:r>
        </a:p>
      </dgm:t>
    </dgm:pt>
    <dgm:pt modelId="{F9FD4B47-65D1-48F0-A6E3-7B5EF741259C}" type="parTrans" cxnId="{04E56962-D01B-42D9-B045-BC4E62EA0E3A}">
      <dgm:prSet/>
      <dgm:spPr/>
      <dgm:t>
        <a:bodyPr/>
        <a:lstStyle/>
        <a:p>
          <a:endParaRPr lang="es-MX"/>
        </a:p>
      </dgm:t>
    </dgm:pt>
    <dgm:pt modelId="{8D8ED7F9-5418-47B4-801A-DF18573491F8}" type="sibTrans" cxnId="{04E56962-D01B-42D9-B045-BC4E62EA0E3A}">
      <dgm:prSet/>
      <dgm:spPr/>
      <dgm:t>
        <a:bodyPr/>
        <a:lstStyle/>
        <a:p>
          <a:endParaRPr lang="es-MX"/>
        </a:p>
      </dgm:t>
    </dgm:pt>
    <dgm:pt modelId="{91723824-0222-4BA9-A993-3FA701DE8A91}">
      <dgm:prSet phldrT="[Texto]" custT="1"/>
      <dgm:spPr>
        <a:xfrm>
          <a:off x="4176464" y="3616158"/>
          <a:ext cx="2280394" cy="1596202"/>
        </a:xfrm>
        <a:prstGeom prst="roundRect">
          <a:avLst>
            <a:gd name="adj" fmla="val 16670"/>
          </a:avLst>
        </a:prstGeom>
        <a:solidFill>
          <a:srgbClr val="9C6A6A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inactiva. Testimonial, investigaciones</a:t>
          </a:r>
        </a:p>
      </dgm:t>
    </dgm:pt>
    <dgm:pt modelId="{1FD876B7-A168-4FD1-9757-10D8B72259F1}" type="parTrans" cxnId="{89956B1B-E22B-4747-A817-D89FB86CBD0C}">
      <dgm:prSet/>
      <dgm:spPr/>
      <dgm:t>
        <a:bodyPr/>
        <a:lstStyle/>
        <a:p>
          <a:endParaRPr lang="es-MX"/>
        </a:p>
      </dgm:t>
    </dgm:pt>
    <dgm:pt modelId="{CF5AF88B-36F8-4875-A138-8666843A93A8}" type="sibTrans" cxnId="{89956B1B-E22B-4747-A817-D89FB86CBD0C}">
      <dgm:prSet/>
      <dgm:spPr/>
      <dgm:t>
        <a:bodyPr/>
        <a:lstStyle/>
        <a:p>
          <a:endParaRPr lang="es-MX"/>
        </a:p>
      </dgm:t>
    </dgm:pt>
    <dgm:pt modelId="{A94B5FA5-D52D-40F4-B723-19C1FBC0C39D}">
      <dgm:prSet phldrT="[Texto]" custT="1"/>
      <dgm:spPr>
        <a:xfrm>
          <a:off x="6741953" y="3768392"/>
          <a:ext cx="1658541" cy="12901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MX" sz="2400" b="1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histórico</a:t>
          </a:r>
        </a:p>
      </dgm:t>
    </dgm:pt>
    <dgm:pt modelId="{BA6EA728-9D33-4415-B73E-010E20122F28}" type="parTrans" cxnId="{E25BC03B-2E90-4164-9507-B4D979796982}">
      <dgm:prSet/>
      <dgm:spPr/>
      <dgm:t>
        <a:bodyPr/>
        <a:lstStyle/>
        <a:p>
          <a:endParaRPr lang="es-MX"/>
        </a:p>
      </dgm:t>
    </dgm:pt>
    <dgm:pt modelId="{D0B3B178-D8B8-4FD7-8D96-AECEA2D341E0}" type="sibTrans" cxnId="{E25BC03B-2E90-4164-9507-B4D979796982}">
      <dgm:prSet/>
      <dgm:spPr/>
      <dgm:t>
        <a:bodyPr/>
        <a:lstStyle/>
        <a:p>
          <a:endParaRPr lang="es-MX"/>
        </a:p>
      </dgm:t>
    </dgm:pt>
    <dgm:pt modelId="{7F35A020-873E-4879-900A-63C72DEE28B9}" type="pres">
      <dgm:prSet presAssocID="{26298A03-7BDC-4442-9391-E8CA8E683496}" presName="rootnode" presStyleCnt="0">
        <dgm:presLayoutVars>
          <dgm:chMax/>
          <dgm:chPref/>
          <dgm:dir/>
          <dgm:animLvl val="lvl"/>
        </dgm:presLayoutVars>
      </dgm:prSet>
      <dgm:spPr/>
    </dgm:pt>
    <dgm:pt modelId="{18015004-9D78-448B-9528-88AB1CCF9380}" type="pres">
      <dgm:prSet presAssocID="{F7CD75E8-3409-4F24-B3EB-C276F1685BB6}" presName="composite" presStyleCnt="0"/>
      <dgm:spPr/>
    </dgm:pt>
    <dgm:pt modelId="{7D62CC70-9E65-4106-B8C2-9BE675D9D18C}" type="pres">
      <dgm:prSet presAssocID="{F7CD75E8-3409-4F24-B3EB-C276F1685BB6}" presName="bentUpArrow1" presStyleLbl="alignImgPlace1" presStyleIdx="0" presStyleCnt="2"/>
      <dgm:spPr>
        <a:xfrm rot="5400000">
          <a:off x="404097" y="1531666"/>
          <a:ext cx="1354626" cy="15421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648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543C0C08-1290-4E98-A0E6-05463ECF338A}" type="pres">
      <dgm:prSet presAssocID="{F7CD75E8-3409-4F24-B3EB-C276F1685BB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DA3FED1-BB28-4E57-BF1A-7921F10BCFE3}" type="pres">
      <dgm:prSet presAssocID="{F7CD75E8-3409-4F24-B3EB-C276F1685BB6}" presName="ChildText" presStyleLbl="revTx" presStyleIdx="0" presStyleCnt="3" custScaleX="179761" custLinFactNeighborX="44933">
        <dgm:presLayoutVars>
          <dgm:chMax val="0"/>
          <dgm:chPref val="0"/>
          <dgm:bulletEnabled val="1"/>
        </dgm:presLayoutVars>
      </dgm:prSet>
      <dgm:spPr/>
    </dgm:pt>
    <dgm:pt modelId="{F8A2169A-702C-4E15-BC22-160F9A0560FE}" type="pres">
      <dgm:prSet presAssocID="{1A2F84AD-9D1B-407F-9817-349F21C588C5}" presName="sibTrans" presStyleCnt="0"/>
      <dgm:spPr/>
    </dgm:pt>
    <dgm:pt modelId="{6CC4970A-8A9C-47AE-A8D9-FC425087207D}" type="pres">
      <dgm:prSet presAssocID="{B6B6F38F-90B0-4469-9F5E-09EDDCF5A81E}" presName="composite" presStyleCnt="0"/>
      <dgm:spPr/>
    </dgm:pt>
    <dgm:pt modelId="{1C1D7AC9-B384-476F-BD05-A0C33A240352}" type="pres">
      <dgm:prSet presAssocID="{B6B6F38F-90B0-4469-9F5E-09EDDCF5A81E}" presName="bentUpArrow1" presStyleLbl="alignImgPlace1" presStyleIdx="1" presStyleCnt="2"/>
      <dgm:spPr>
        <a:xfrm rot="5400000">
          <a:off x="2612274" y="3324728"/>
          <a:ext cx="1354626" cy="15421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648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76482C15-E471-4426-8B41-213BCBF67AF0}" type="pres">
      <dgm:prSet presAssocID="{B6B6F38F-90B0-4469-9F5E-09EDDCF5A81E}" presName="ParentText" presStyleLbl="node1" presStyleIdx="1" presStyleCnt="3" custLinFactNeighborX="-14762" custLinFactNeighborY="-3439">
        <dgm:presLayoutVars>
          <dgm:chMax val="1"/>
          <dgm:chPref val="1"/>
          <dgm:bulletEnabled val="1"/>
        </dgm:presLayoutVars>
      </dgm:prSet>
      <dgm:spPr/>
    </dgm:pt>
    <dgm:pt modelId="{ADEB8EEC-397C-4FB3-B719-7E33524E40C1}" type="pres">
      <dgm:prSet presAssocID="{B6B6F38F-90B0-4469-9F5E-09EDDCF5A81E}" presName="ChildText" presStyleLbl="revTx" presStyleIdx="1" presStyleCnt="3" custScaleX="229374" custLinFactNeighborX="69510">
        <dgm:presLayoutVars>
          <dgm:chMax val="0"/>
          <dgm:chPref val="0"/>
          <dgm:bulletEnabled val="1"/>
        </dgm:presLayoutVars>
      </dgm:prSet>
      <dgm:spPr/>
    </dgm:pt>
    <dgm:pt modelId="{107F580B-5993-4578-B34D-B072C67FC9CE}" type="pres">
      <dgm:prSet presAssocID="{301582BD-499C-4017-BDE5-B43F2ADCB2F2}" presName="sibTrans" presStyleCnt="0"/>
      <dgm:spPr/>
    </dgm:pt>
    <dgm:pt modelId="{6CDD8328-BC5B-4137-BF1E-2B5E01675B76}" type="pres">
      <dgm:prSet presAssocID="{91723824-0222-4BA9-A993-3FA701DE8A91}" presName="composite" presStyleCnt="0"/>
      <dgm:spPr/>
    </dgm:pt>
    <dgm:pt modelId="{E1F00BE2-FEC4-4181-8714-B6F9D3247033}" type="pres">
      <dgm:prSet presAssocID="{91723824-0222-4BA9-A993-3FA701DE8A91}" presName="ParentText" presStyleLbl="node1" presStyleIdx="2" presStyleCnt="3" custLinFactNeighborX="-12502">
        <dgm:presLayoutVars>
          <dgm:chMax val="1"/>
          <dgm:chPref val="1"/>
          <dgm:bulletEnabled val="1"/>
        </dgm:presLayoutVars>
      </dgm:prSet>
      <dgm:spPr/>
    </dgm:pt>
    <dgm:pt modelId="{0A6F2B84-488B-436A-B97E-234B5EDADED3}" type="pres">
      <dgm:prSet presAssocID="{91723824-0222-4BA9-A993-3FA701DE8A91}" presName="FinalChildText" presStyleLbl="revTx" presStyleIdx="2" presStyleCnt="3" custScaleX="133240">
        <dgm:presLayoutVars>
          <dgm:chMax val="0"/>
          <dgm:chPref val="0"/>
          <dgm:bulletEnabled val="1"/>
        </dgm:presLayoutVars>
      </dgm:prSet>
      <dgm:spPr/>
    </dgm:pt>
  </dgm:ptLst>
  <dgm:cxnLst>
    <dgm:cxn modelId="{8DB58805-7B22-4D0A-85B3-AB9B272C9640}" type="presOf" srcId="{B6B6F38F-90B0-4469-9F5E-09EDDCF5A81E}" destId="{76482C15-E471-4426-8B41-213BCBF67AF0}" srcOrd="0" destOrd="0" presId="urn:microsoft.com/office/officeart/2005/8/layout/StepDownProcess"/>
    <dgm:cxn modelId="{0F22910F-612C-42AD-9FF9-456459B383AB}" type="presOf" srcId="{91723824-0222-4BA9-A993-3FA701DE8A91}" destId="{E1F00BE2-FEC4-4181-8714-B6F9D3247033}" srcOrd="0" destOrd="0" presId="urn:microsoft.com/office/officeart/2005/8/layout/StepDownProcess"/>
    <dgm:cxn modelId="{69AB6B1A-CA70-44A6-BF88-2FC0E6A13A4A}" type="presOf" srcId="{F7CD75E8-3409-4F24-B3EB-C276F1685BB6}" destId="{543C0C08-1290-4E98-A0E6-05463ECF338A}" srcOrd="0" destOrd="0" presId="urn:microsoft.com/office/officeart/2005/8/layout/StepDownProcess"/>
    <dgm:cxn modelId="{89956B1B-E22B-4747-A817-D89FB86CBD0C}" srcId="{26298A03-7BDC-4442-9391-E8CA8E683496}" destId="{91723824-0222-4BA9-A993-3FA701DE8A91}" srcOrd="2" destOrd="0" parTransId="{1FD876B7-A168-4FD1-9757-10D8B72259F1}" sibTransId="{CF5AF88B-36F8-4875-A138-8666843A93A8}"/>
    <dgm:cxn modelId="{BF465C33-344D-4D42-80E5-0187B4F275D2}" srcId="{F7CD75E8-3409-4F24-B3EB-C276F1685BB6}" destId="{5DCFF3D2-3819-4420-9482-64163CDBCE6A}" srcOrd="0" destOrd="0" parTransId="{832FD38E-4B72-410C-9AE9-CB43EC1AE0E4}" sibTransId="{68A66E5E-90D6-4862-A345-8BCF6CA044D7}"/>
    <dgm:cxn modelId="{E25BC03B-2E90-4164-9507-B4D979796982}" srcId="{91723824-0222-4BA9-A993-3FA701DE8A91}" destId="{A94B5FA5-D52D-40F4-B723-19C1FBC0C39D}" srcOrd="0" destOrd="0" parTransId="{BA6EA728-9D33-4415-B73E-010E20122F28}" sibTransId="{D0B3B178-D8B8-4FD7-8D96-AECEA2D341E0}"/>
    <dgm:cxn modelId="{CF967540-23AD-470F-8B80-BA6ED76684B2}" type="presOf" srcId="{5DCFF3D2-3819-4420-9482-64163CDBCE6A}" destId="{FDA3FED1-BB28-4E57-BF1A-7921F10BCFE3}" srcOrd="0" destOrd="0" presId="urn:microsoft.com/office/officeart/2005/8/layout/StepDownProcess"/>
    <dgm:cxn modelId="{04E56962-D01B-42D9-B045-BC4E62EA0E3A}" srcId="{B6B6F38F-90B0-4469-9F5E-09EDDCF5A81E}" destId="{0454BA40-AD63-4949-B536-5D50D7FAE5B7}" srcOrd="0" destOrd="0" parTransId="{F9FD4B47-65D1-48F0-A6E3-7B5EF741259C}" sibTransId="{8D8ED7F9-5418-47B4-801A-DF18573491F8}"/>
    <dgm:cxn modelId="{713A9642-AB23-43E9-9D2D-CA73624AD963}" type="presOf" srcId="{A94B5FA5-D52D-40F4-B723-19C1FBC0C39D}" destId="{0A6F2B84-488B-436A-B97E-234B5EDADED3}" srcOrd="0" destOrd="0" presId="urn:microsoft.com/office/officeart/2005/8/layout/StepDownProcess"/>
    <dgm:cxn modelId="{005DDC6B-E7E5-4386-B71D-6192DC6FE349}" type="presOf" srcId="{0454BA40-AD63-4949-B536-5D50D7FAE5B7}" destId="{ADEB8EEC-397C-4FB3-B719-7E33524E40C1}" srcOrd="0" destOrd="0" presId="urn:microsoft.com/office/officeart/2005/8/layout/StepDownProcess"/>
    <dgm:cxn modelId="{311C2271-1BA2-4E83-B67D-06024187E63A}" srcId="{26298A03-7BDC-4442-9391-E8CA8E683496}" destId="{B6B6F38F-90B0-4469-9F5E-09EDDCF5A81E}" srcOrd="1" destOrd="0" parTransId="{61129E76-25F8-4BDD-8F85-316838E58904}" sibTransId="{301582BD-499C-4017-BDE5-B43F2ADCB2F2}"/>
    <dgm:cxn modelId="{B5D7158C-6E42-4C28-83A1-012A164DE6A7}" type="presOf" srcId="{26298A03-7BDC-4442-9391-E8CA8E683496}" destId="{7F35A020-873E-4879-900A-63C72DEE28B9}" srcOrd="0" destOrd="0" presId="urn:microsoft.com/office/officeart/2005/8/layout/StepDownProcess"/>
    <dgm:cxn modelId="{EC66AFB8-4EDA-45A9-A7BC-E774557B4B6D}" srcId="{26298A03-7BDC-4442-9391-E8CA8E683496}" destId="{F7CD75E8-3409-4F24-B3EB-C276F1685BB6}" srcOrd="0" destOrd="0" parTransId="{1F4F809E-FA2C-427C-AF95-C4246F58104F}" sibTransId="{1A2F84AD-9D1B-407F-9817-349F21C588C5}"/>
    <dgm:cxn modelId="{7253B55B-24A8-4A04-8C59-226EFBE0FCBD}" type="presParOf" srcId="{7F35A020-873E-4879-900A-63C72DEE28B9}" destId="{18015004-9D78-448B-9528-88AB1CCF9380}" srcOrd="0" destOrd="0" presId="urn:microsoft.com/office/officeart/2005/8/layout/StepDownProcess"/>
    <dgm:cxn modelId="{2FA3B2B7-F6E2-4673-A584-2C38019C3EB6}" type="presParOf" srcId="{18015004-9D78-448B-9528-88AB1CCF9380}" destId="{7D62CC70-9E65-4106-B8C2-9BE675D9D18C}" srcOrd="0" destOrd="0" presId="urn:microsoft.com/office/officeart/2005/8/layout/StepDownProcess"/>
    <dgm:cxn modelId="{D8D58DC4-9D31-4E0C-88A5-E5D99F5D121F}" type="presParOf" srcId="{18015004-9D78-448B-9528-88AB1CCF9380}" destId="{543C0C08-1290-4E98-A0E6-05463ECF338A}" srcOrd="1" destOrd="0" presId="urn:microsoft.com/office/officeart/2005/8/layout/StepDownProcess"/>
    <dgm:cxn modelId="{3B1A05F4-1070-4870-9B19-997DFDEAC1F9}" type="presParOf" srcId="{18015004-9D78-448B-9528-88AB1CCF9380}" destId="{FDA3FED1-BB28-4E57-BF1A-7921F10BCFE3}" srcOrd="2" destOrd="0" presId="urn:microsoft.com/office/officeart/2005/8/layout/StepDownProcess"/>
    <dgm:cxn modelId="{1F870D61-BD20-412F-87F1-7E5DE1112CE4}" type="presParOf" srcId="{7F35A020-873E-4879-900A-63C72DEE28B9}" destId="{F8A2169A-702C-4E15-BC22-160F9A0560FE}" srcOrd="1" destOrd="0" presId="urn:microsoft.com/office/officeart/2005/8/layout/StepDownProcess"/>
    <dgm:cxn modelId="{BBFFF1E6-1C30-4B08-8667-C5E470D5DE76}" type="presParOf" srcId="{7F35A020-873E-4879-900A-63C72DEE28B9}" destId="{6CC4970A-8A9C-47AE-A8D9-FC425087207D}" srcOrd="2" destOrd="0" presId="urn:microsoft.com/office/officeart/2005/8/layout/StepDownProcess"/>
    <dgm:cxn modelId="{368F5C80-7AF7-46F7-B7E0-A56EE7473E88}" type="presParOf" srcId="{6CC4970A-8A9C-47AE-A8D9-FC425087207D}" destId="{1C1D7AC9-B384-476F-BD05-A0C33A240352}" srcOrd="0" destOrd="0" presId="urn:microsoft.com/office/officeart/2005/8/layout/StepDownProcess"/>
    <dgm:cxn modelId="{C7BD0CDE-E65A-4D63-B12C-5065D85A6E6B}" type="presParOf" srcId="{6CC4970A-8A9C-47AE-A8D9-FC425087207D}" destId="{76482C15-E471-4426-8B41-213BCBF67AF0}" srcOrd="1" destOrd="0" presId="urn:microsoft.com/office/officeart/2005/8/layout/StepDownProcess"/>
    <dgm:cxn modelId="{551392D4-513D-498D-B052-B0BE9F102187}" type="presParOf" srcId="{6CC4970A-8A9C-47AE-A8D9-FC425087207D}" destId="{ADEB8EEC-397C-4FB3-B719-7E33524E40C1}" srcOrd="2" destOrd="0" presId="urn:microsoft.com/office/officeart/2005/8/layout/StepDownProcess"/>
    <dgm:cxn modelId="{FE075F33-402F-44A2-833F-14170F3144EF}" type="presParOf" srcId="{7F35A020-873E-4879-900A-63C72DEE28B9}" destId="{107F580B-5993-4578-B34D-B072C67FC9CE}" srcOrd="3" destOrd="0" presId="urn:microsoft.com/office/officeart/2005/8/layout/StepDownProcess"/>
    <dgm:cxn modelId="{27F55275-2E3A-4678-ADEA-AF28FCEE80B2}" type="presParOf" srcId="{7F35A020-873E-4879-900A-63C72DEE28B9}" destId="{6CDD8328-BC5B-4137-BF1E-2B5E01675B76}" srcOrd="4" destOrd="0" presId="urn:microsoft.com/office/officeart/2005/8/layout/StepDownProcess"/>
    <dgm:cxn modelId="{6C8FC44E-FC21-4279-A56D-4BB852B3D9B1}" type="presParOf" srcId="{6CDD8328-BC5B-4137-BF1E-2B5E01675B76}" destId="{E1F00BE2-FEC4-4181-8714-B6F9D3247033}" srcOrd="0" destOrd="0" presId="urn:microsoft.com/office/officeart/2005/8/layout/StepDownProcess"/>
    <dgm:cxn modelId="{347FBDED-0BC2-4D5F-9ED1-C46AA0DCB517}" type="presParOf" srcId="{6CDD8328-BC5B-4137-BF1E-2B5E01675B76}" destId="{0A6F2B84-488B-436A-B97E-234B5EDADE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2CC70-9E65-4106-B8C2-9BE675D9D18C}">
      <dsp:nvSpPr>
        <dsp:cNvPr id="0" name=""/>
        <dsp:cNvSpPr/>
      </dsp:nvSpPr>
      <dsp:spPr>
        <a:xfrm rot="5400000">
          <a:off x="1125250" y="1283068"/>
          <a:ext cx="1134763" cy="12918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648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C0C08-1290-4E98-A0E6-05463ECF338A}">
      <dsp:nvSpPr>
        <dsp:cNvPr id="0" name=""/>
        <dsp:cNvSpPr/>
      </dsp:nvSpPr>
      <dsp:spPr>
        <a:xfrm>
          <a:off x="824606" y="25160"/>
          <a:ext cx="1910273" cy="1337129"/>
        </a:xfrm>
        <a:prstGeom prst="roundRect">
          <a:avLst>
            <a:gd name="adj" fmla="val 16670"/>
          </a:avLst>
        </a:prstGeom>
        <a:solidFill>
          <a:srgbClr val="F8931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activa. De uso frecuente</a:t>
          </a:r>
        </a:p>
      </dsp:txBody>
      <dsp:txXfrm>
        <a:off x="889891" y="90445"/>
        <a:ext cx="1779703" cy="1206559"/>
      </dsp:txXfrm>
    </dsp:sp>
    <dsp:sp modelId="{FDA3FED1-BB28-4E57-BF1A-7921F10BCFE3}">
      <dsp:nvSpPr>
        <dsp:cNvPr id="0" name=""/>
        <dsp:cNvSpPr/>
      </dsp:nvSpPr>
      <dsp:spPr>
        <a:xfrm>
          <a:off x="2805077" y="152686"/>
          <a:ext cx="2497511" cy="108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de trámite</a:t>
          </a:r>
        </a:p>
      </dsp:txBody>
      <dsp:txXfrm>
        <a:off x="2805077" y="152686"/>
        <a:ext cx="2497511" cy="1080727"/>
      </dsp:txXfrm>
    </dsp:sp>
    <dsp:sp modelId="{1C1D7AC9-B384-476F-BD05-A0C33A240352}">
      <dsp:nvSpPr>
        <dsp:cNvPr id="0" name=""/>
        <dsp:cNvSpPr/>
      </dsp:nvSpPr>
      <dsp:spPr>
        <a:xfrm rot="5400000">
          <a:off x="2975028" y="2785106"/>
          <a:ext cx="1134763" cy="12918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648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2C15-E471-4426-8B41-213BCBF67AF0}">
      <dsp:nvSpPr>
        <dsp:cNvPr id="0" name=""/>
        <dsp:cNvSpPr/>
      </dsp:nvSpPr>
      <dsp:spPr>
        <a:xfrm>
          <a:off x="2392390" y="1481214"/>
          <a:ext cx="1910273" cy="1337129"/>
        </a:xfrm>
        <a:prstGeom prst="roundRect">
          <a:avLst>
            <a:gd name="adj" fmla="val 16670"/>
          </a:avLst>
        </a:prstGeom>
        <a:solidFill>
          <a:srgbClr val="EAB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</a:t>
          </a:r>
          <a:r>
            <a:rPr lang="es-MX" sz="2000" b="1" kern="1200" dirty="0" err="1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semiactiva</a:t>
          </a: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. Consulta esporádica</a:t>
          </a:r>
        </a:p>
      </dsp:txBody>
      <dsp:txXfrm>
        <a:off x="2457675" y="1546499"/>
        <a:ext cx="1779703" cy="1206559"/>
      </dsp:txXfrm>
    </dsp:sp>
    <dsp:sp modelId="{ADEB8EEC-397C-4FB3-B719-7E33524E40C1}">
      <dsp:nvSpPr>
        <dsp:cNvPr id="0" name=""/>
        <dsp:cNvSpPr/>
      </dsp:nvSpPr>
      <dsp:spPr>
        <a:xfrm>
          <a:off x="4651667" y="1654723"/>
          <a:ext cx="3186810" cy="108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de concentración</a:t>
          </a:r>
        </a:p>
      </dsp:txBody>
      <dsp:txXfrm>
        <a:off x="4651667" y="1654723"/>
        <a:ext cx="3186810" cy="1080727"/>
      </dsp:txXfrm>
    </dsp:sp>
    <dsp:sp modelId="{E1F00BE2-FEC4-4181-8714-B6F9D3247033}">
      <dsp:nvSpPr>
        <dsp:cNvPr id="0" name=""/>
        <dsp:cNvSpPr/>
      </dsp:nvSpPr>
      <dsp:spPr>
        <a:xfrm>
          <a:off x="4285340" y="3029235"/>
          <a:ext cx="1910273" cy="1337129"/>
        </a:xfrm>
        <a:prstGeom prst="roundRect">
          <a:avLst>
            <a:gd name="adj" fmla="val 16670"/>
          </a:avLst>
        </a:prstGeom>
        <a:solidFill>
          <a:srgbClr val="9C6A6A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Documentación inactiva. Testimonial, investigaciones</a:t>
          </a:r>
        </a:p>
      </dsp:txBody>
      <dsp:txXfrm>
        <a:off x="4350625" y="3094520"/>
        <a:ext cx="1779703" cy="1206559"/>
      </dsp:txXfrm>
    </dsp:sp>
    <dsp:sp modelId="{0A6F2B84-488B-436A-B97E-234B5EDADED3}">
      <dsp:nvSpPr>
        <dsp:cNvPr id="0" name=""/>
        <dsp:cNvSpPr/>
      </dsp:nvSpPr>
      <dsp:spPr>
        <a:xfrm>
          <a:off x="6203526" y="3156761"/>
          <a:ext cx="1851171" cy="108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dirty="0">
              <a:solidFill>
                <a:srgbClr val="111111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Archivo histórico</a:t>
          </a:r>
        </a:p>
      </dsp:txBody>
      <dsp:txXfrm>
        <a:off x="6203526" y="3156761"/>
        <a:ext cx="1851171" cy="108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C19F919-F442-4BFC-9975-2A2B4608071E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1861270C-70BB-4F5F-964D-FDEBDC91D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157CD9F-B42B-4258-ACC8-7A2F23D2359B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3394045-150F-487F-90F2-AC7AE9E92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4AB57EB-96F7-4547-A2AE-DEE5FCD0B6DC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C4A8B63B-DE2E-4CF3-9006-1A5824E56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D2986BC-2F6B-4036-8B69-D4CAFECEB653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F5B4D92-5DCF-4DF8-BE79-122DEE37B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38071A7-9408-44B2-8BF2-1789F20BF019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165254A2-3552-4EFD-AF18-4B4AFB923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4368F4E-7C8F-4DBE-9EEC-02BBBDDAADCF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53ED839-9696-4BEE-AD3A-CBE06D815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F03FEE-02CC-4F16-8D80-8860110AE036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E75234A-4865-4320-B15F-A91F91F3D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77B486-543C-43BE-90BF-89AFC35650B5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94DBAEE-3A78-4CA4-B801-FFD60E516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3E412A7-92B7-42B3-B7F7-031EDAA62B21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8434C30F-488C-41A8-8DE7-BA32F1427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B3F15CD-D268-47CD-9B78-8938A05346B2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14E8B12-0DF6-4515-BA19-356E4C815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7C9E-77EA-834A-848A-977695C11514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949"/>
            <a:ext cx="914400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8916" y="1515980"/>
            <a:ext cx="84702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órganos internos de control y sus homólogos en la federación y entidades federativas, vigilarán el estricto cumplimiento de la Ley General de Archivos, de acuerdo a sus competencias e integrarán auditorias archivísticas en sus programas anuales de trabajo. </a:t>
            </a:r>
            <a:endParaRPr lang="es-MX" sz="2700" dirty="0">
              <a:solidFill>
                <a:srgbClr val="11111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41" y="3308684"/>
            <a:ext cx="3874169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569" y="1347537"/>
            <a:ext cx="8758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13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6570" y="2055422"/>
            <a:ext cx="875898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sujetos obligados  deberán contar con los instrumentos de control y de consulta archivísticos conforme a sus atribuciones y funciones, manteniéndolos actualizados y  disponibles, y contarán al menos con los siguientes: </a:t>
            </a:r>
          </a:p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endParaRPr lang="es-MX" sz="2700" dirty="0">
              <a:solidFill>
                <a:srgbClr val="111111"/>
              </a:solidFill>
              <a:latin typeface="Arial Narrow" panose="020B0606020202030204" pitchFamily="34" charset="0"/>
            </a:endParaRP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Cuadro general de clasificación archivística; 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Catálogo de disposición documental,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Inventarios documentales.</a:t>
            </a:r>
          </a:p>
        </p:txBody>
      </p:sp>
    </p:spTree>
    <p:extLst>
      <p:ext uri="{BB962C8B-B14F-4D97-AF65-F5344CB8AC3E}">
        <p14:creationId xmlns:p14="http://schemas.microsoft.com/office/powerpoint/2010/main" val="384666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348" y="1179095"/>
            <a:ext cx="880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14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349" y="1792706"/>
            <a:ext cx="88071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Además de los instrumentos de control y consulta archivísticos, los sujetos obligados deberán contar y poner a disposición del público la Guía de archivo documental y el Índice de expedientes clasificados como reservados a que hace referencia la Ley General de Transparencia y Acceso a la Información Pública.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85" y="3962532"/>
            <a:ext cx="3886200" cy="2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4853" y="1203159"/>
            <a:ext cx="8482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3500" b="1" dirty="0">
                <a:solidFill>
                  <a:srgbClr val="594228"/>
                </a:solidFill>
                <a:latin typeface="Arial Narrow" panose="020B0606020202030204" pitchFamily="34" charset="0"/>
              </a:rPr>
              <a:t>De los procesos de Entrega y Recepción de los archivos</a:t>
            </a:r>
            <a:endParaRPr lang="es-MX" sz="35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8601" y="2465658"/>
            <a:ext cx="8578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2700" b="1" dirty="0">
                <a:solidFill>
                  <a:srgbClr val="111111"/>
                </a:solidFill>
                <a:latin typeface="Arial Narrow" panose="020B0606020202030204" pitchFamily="34" charset="0"/>
              </a:rPr>
              <a:t>Artículo 17</a:t>
            </a:r>
            <a:r>
              <a:rPr lang="es-ES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. </a:t>
            </a: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servidores públicos que deban elaborar un acta de entrega-recepción al separarse de su empleo, cargo o comisión, en los términos de las disposiciones jurídicas aplicables, deberán entregar los archivos que se encuentren bajo su custodia, así como los instrumentos de control y consulta archivísticos actualizados, señalando los documentos con posible valor histórico de acuerdo con el Catálogo de disposición documental. </a:t>
            </a:r>
          </a:p>
        </p:txBody>
      </p:sp>
    </p:spTree>
    <p:extLst>
      <p:ext uri="{BB962C8B-B14F-4D97-AF65-F5344CB8AC3E}">
        <p14:creationId xmlns:p14="http://schemas.microsoft.com/office/powerpoint/2010/main" val="2800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947" y="1528011"/>
            <a:ext cx="850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22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7989" y="2344088"/>
            <a:ext cx="8109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sujetos obligados podrán coordinarse para establecer archivos de concentración o históricos comunes, en los términos que establezcan las disposiciones jurídicas aplicables.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3729790"/>
            <a:ext cx="4644189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947" y="1203158"/>
            <a:ext cx="8578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23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0947" y="2344088"/>
            <a:ext cx="85785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sujetos obligados que cuenten con un sistema institucional de archivos, deberán elaborar un programa anual y publicarlo en su portal electrónico en los primeros treinta días naturales del ejercicio fiscal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246432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789" y="1203158"/>
            <a:ext cx="8518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30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0789" y="1792705"/>
            <a:ext cx="8518359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Cada área o unidad administrativa debe contar con un archivo de trámite  que tendrá las siguientes funciones: 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Integrar y organizar los expedientes que cada área o unidad produzca, use y reciba; 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Asegurar la localización y consulta de los expedientes mediante la elaboración de los inventarios documentales; 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Resguardar los archivos y la información que haya sido clasificada 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Colaborar con el área coordinadora de archivos en la elaboración de los Instrumentos de control archivístico</a:t>
            </a:r>
          </a:p>
          <a:p>
            <a:pPr marL="681228" lvl="0" indent="-571500" algn="just">
              <a:spcBef>
                <a:spcPts val="400"/>
              </a:spcBef>
              <a:buClr>
                <a:srgbClr val="EAB800"/>
              </a:buClr>
              <a:buSzPct val="68000"/>
              <a:buFont typeface="Wingdings 3"/>
              <a:buAutoNum type="romanUcPeriod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Realizar las transferencias primarias al archivo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187944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285" y="1251284"/>
            <a:ext cx="8831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33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6568" y="2344087"/>
            <a:ext cx="8722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sujetos obligados que no cuenten con archivo histórico deberán promover su creación o establecimiento, mientras tanto, deberán transferir sus documentos con valor histórico al Archivo General.</a:t>
            </a:r>
          </a:p>
        </p:txBody>
      </p:sp>
    </p:spTree>
    <p:extLst>
      <p:ext uri="{BB962C8B-B14F-4D97-AF65-F5344CB8AC3E}">
        <p14:creationId xmlns:p14="http://schemas.microsoft.com/office/powerpoint/2010/main" val="173296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03158"/>
            <a:ext cx="901165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Tx/>
              <a:buNone/>
              <a:tabLst/>
              <a:defRPr/>
            </a:pPr>
            <a:r>
              <a:rPr kumimoji="0" lang="es-MX" sz="3500" b="1" i="0" u="none" strike="noStrike" kern="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</a:rPr>
              <a:t>DE LAS INFRACCIONES ADMINISTRATIVAS </a:t>
            </a:r>
          </a:p>
          <a:p>
            <a:pPr marL="0" marR="64008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Tx/>
              <a:buNone/>
              <a:tabLst/>
              <a:defRPr/>
            </a:pPr>
            <a:r>
              <a:rPr kumimoji="0" lang="es-MX" sz="3500" b="1" i="0" u="none" strike="noStrike" kern="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</a:rPr>
              <a:t>Y DELITOS EN MATERIA DE ARCHIVOS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6569" y="2424005"/>
            <a:ext cx="879508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Transferir a título oneroso o gratuito la propiedad o posesión de archivos o documentos de los sujetos obligados, salvo aquellas transferencias que estén previstas o autorizadas en las disposiciones aplicables; </a:t>
            </a:r>
          </a:p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Impedir u obstaculizar la consulta de documentos de los archivos sin causa justificada; </a:t>
            </a:r>
          </a:p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111111"/>
                </a:solidFill>
                <a:latin typeface="Arial Narrow" panose="020B0606020202030204" pitchFamily="34" charset="0"/>
              </a:rPr>
              <a:t>Actuar con dolo o negligencia en la ejecución de medidas de índole técnica, administrativa, ambiental o tecnológica para la conservación de los archivos.</a:t>
            </a:r>
          </a:p>
        </p:txBody>
      </p:sp>
    </p:spTree>
    <p:extLst>
      <p:ext uri="{BB962C8B-B14F-4D97-AF65-F5344CB8AC3E}">
        <p14:creationId xmlns:p14="http://schemas.microsoft.com/office/powerpoint/2010/main" val="141735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285" y="1263316"/>
            <a:ext cx="885524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3500" b="1" dirty="0">
                <a:solidFill>
                  <a:srgbClr val="594228"/>
                </a:solidFill>
                <a:latin typeface="Arial Narrow" panose="020B0606020202030204" pitchFamily="34" charset="0"/>
              </a:rPr>
              <a:t>DE LOS DELITOS CONTRA LOS ARCHIVOS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8286" y="1894258"/>
            <a:ext cx="885524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MX" sz="2600" dirty="0">
                <a:solidFill>
                  <a:srgbClr val="111111"/>
                </a:solidFill>
                <a:latin typeface="Arial Narrow" panose="020B0606020202030204" pitchFamily="34" charset="0"/>
              </a:rPr>
              <a:t>Será sancionado con pena de tres a diez años de prisión y multa de tres mil a cinco mil veces la unidad de medida y actualización a la persona que:</a:t>
            </a:r>
          </a:p>
          <a:p>
            <a:pPr marL="452628" lvl="0" indent="-342900" algn="just">
              <a:spcBef>
                <a:spcPts val="400"/>
              </a:spcBef>
              <a:buClr>
                <a:srgbClr val="EAB800"/>
              </a:buClr>
              <a:buSzPct val="68000"/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rgbClr val="111111"/>
                </a:solidFill>
                <a:latin typeface="Arial Narrow" panose="020B0606020202030204" pitchFamily="34" charset="0"/>
              </a:rPr>
              <a:t>Sustraiga, oculte, altere, mutile, destruya o inutilice, total o parcialmente, información y documentos de los archivos que se encuentre bajo su resguardo, salvo en los casos que no exista responsabilidad determinada en esta Ley;</a:t>
            </a:r>
          </a:p>
          <a:p>
            <a:pPr marL="452628" lvl="0" indent="-342900" algn="just">
              <a:spcBef>
                <a:spcPts val="400"/>
              </a:spcBef>
              <a:buClr>
                <a:srgbClr val="EAB800"/>
              </a:buClr>
              <a:buSzPct val="68000"/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rgbClr val="111111"/>
                </a:solidFill>
                <a:latin typeface="Arial Narrow" panose="020B0606020202030204" pitchFamily="34" charset="0"/>
              </a:rPr>
              <a:t>Transfiera la propiedad o posesión, transporte o reproduzca, sin el permiso correspondiente, un documento considerado patrimonio documental de la Nación.</a:t>
            </a:r>
          </a:p>
        </p:txBody>
      </p:sp>
    </p:spTree>
    <p:extLst>
      <p:ext uri="{BB962C8B-B14F-4D97-AF65-F5344CB8AC3E}">
        <p14:creationId xmlns:p14="http://schemas.microsoft.com/office/powerpoint/2010/main" val="281182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98086"/>
              </p:ext>
            </p:extLst>
          </p:nvPr>
        </p:nvGraphicFramePr>
        <p:xfrm>
          <a:off x="-2" y="1423537"/>
          <a:ext cx="9144000" cy="475488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8522780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570853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52582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980553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00172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3823676"/>
                    </a:ext>
                  </a:extLst>
                </a:gridCol>
              </a:tblGrid>
              <a:tr h="16323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1990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2007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2008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2013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2016</a:t>
                      </a:r>
                    </a:p>
                    <a:p>
                      <a:pPr algn="ctr"/>
                      <a:endParaRPr lang="es-MX" sz="2000" dirty="0"/>
                    </a:p>
                    <a:p>
                      <a:pPr algn="ctr"/>
                      <a:endParaRPr lang="es-MX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endParaRPr lang="es-MX" sz="2000" dirty="0"/>
                    </a:p>
                    <a:p>
                      <a:pPr algn="ctr"/>
                      <a:r>
                        <a:rPr lang="es-MX" sz="2000" dirty="0"/>
                        <a:t>2018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81702"/>
                  </a:ext>
                </a:extLst>
              </a:tr>
              <a:tr h="24256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2000" dirty="0"/>
                        <a:t>Ley</a:t>
                      </a:r>
                      <a:r>
                        <a:rPr lang="es-MX" sz="2000" baseline="0" dirty="0"/>
                        <a:t> No. 71 de Documentos Administrativos e Históricos del Estado de Veracruz</a:t>
                      </a:r>
                      <a:endParaRPr lang="es-MX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2000" dirty="0"/>
                        <a:t>Ley 848 Transparencia</a:t>
                      </a:r>
                      <a:r>
                        <a:rPr lang="es-MX" sz="2000" baseline="0" dirty="0"/>
                        <a:t> y Acceso a la Información Pública para el Estado de Veracruz</a:t>
                      </a:r>
                      <a:endParaRPr lang="es-MX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dirty="0"/>
                        <a:t>Lineamientos para Catalogar, Clasificar y Conservar los Documentos Administrativos y la Organización de Archivos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2000" dirty="0"/>
                        <a:t>Ley 875 Transparencia y Acceso a la Información Pública para el Estado de Veracruz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2000" dirty="0"/>
                        <a:t>Lineamientos para la Organización y Conservación de Archivos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2000" dirty="0"/>
                        <a:t>Ley General de Archivos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7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6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251284"/>
            <a:ext cx="8927432" cy="4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89547" y="1347536"/>
            <a:ext cx="7868653" cy="4500909"/>
            <a:chOff x="2140522" y="0"/>
            <a:chExt cx="4838892" cy="4838892"/>
          </a:xfrm>
        </p:grpSpPr>
        <p:sp>
          <p:nvSpPr>
            <p:cNvPr id="3" name="Elipse 2"/>
            <p:cNvSpPr/>
            <p:nvPr/>
          </p:nvSpPr>
          <p:spPr>
            <a:xfrm>
              <a:off x="2140522" y="0"/>
              <a:ext cx="4838892" cy="4838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Elipse 4"/>
            <p:cNvSpPr txBox="1"/>
            <p:nvPr/>
          </p:nvSpPr>
          <p:spPr>
            <a:xfrm>
              <a:off x="2849161" y="708639"/>
              <a:ext cx="3421614" cy="3421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700" b="1" i="0" kern="1200" baseline="0" dirty="0"/>
                <a:t>Todos los documentos de archivo en posesión de los sujetos obligados con independencia en el soporte en que se encuentren, deberán ser tratados conforme a los procesos de gestión documental.</a:t>
              </a:r>
              <a:endParaRPr lang="es-MX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983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32546" y="1648326"/>
            <a:ext cx="546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>
                <a:solidFill>
                  <a:srgbClr val="E5DEDB">
                    <a:lumMod val="25000"/>
                  </a:srgbClr>
                </a:solidFill>
                <a:latin typeface="Lucida Sans Unicode"/>
              </a:rPr>
              <a:t>Administrar y organizar tus archivos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53" y="2479323"/>
            <a:ext cx="2597121" cy="271913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72979" y="2682167"/>
            <a:ext cx="2322095" cy="685800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EA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 w="0"/>
                <a:solidFill>
                  <a:srgbClr val="111111"/>
                </a:solidFill>
                <a:effectLst>
                  <a:outerShdw blurRad="38100" dist="19050" dir="2700000" algn="tl" rotWithShape="0">
                    <a:srgbClr val="111111">
                      <a:alpha val="40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Identificar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CE8D3E">
                  <a:lumMod val="60000"/>
                  <a:lumOff val="40000"/>
                  <a:alpha val="99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545179" y="2682167"/>
            <a:ext cx="2057399" cy="685800"/>
          </a:xfrm>
          <a:prstGeom prst="ellipse">
            <a:avLst/>
          </a:prstGeom>
          <a:solidFill>
            <a:sysClr val="window" lastClr="FFFFFF"/>
          </a:solidFill>
          <a:ln w="55000" cap="flat" cmpd="thickThin" algn="ctr">
            <a:solidFill>
              <a:srgbClr val="EA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 w="0"/>
                <a:solidFill>
                  <a:srgbClr val="111111"/>
                </a:solidFill>
                <a:effectLst>
                  <a:outerShdw blurRad="38100" dist="19050" dir="2700000" algn="tl" rotWithShape="0">
                    <a:srgbClr val="111111">
                      <a:alpha val="40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Organizar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2347" y="4006516"/>
            <a:ext cx="3032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2C2114">
                    <a:lumMod val="90000"/>
                    <a:lumOff val="10000"/>
                  </a:srgbClr>
                </a:solidFill>
                <a:latin typeface="Lucida Sans Unicode"/>
              </a:rPr>
              <a:t>¿Qué es importante?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45179" y="4006516"/>
            <a:ext cx="25988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2C2114">
                    <a:lumMod val="90000"/>
                    <a:lumOff val="10000"/>
                  </a:srgbClr>
                </a:solidFill>
                <a:latin typeface="Lucida Sans Unicode"/>
              </a:rPr>
              <a:t>¿Cómo organizar?</a:t>
            </a:r>
          </a:p>
        </p:txBody>
      </p:sp>
    </p:spTree>
    <p:extLst>
      <p:ext uri="{BB962C8B-B14F-4D97-AF65-F5344CB8AC3E}">
        <p14:creationId xmlns:p14="http://schemas.microsoft.com/office/powerpoint/2010/main" val="30210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" y="1216143"/>
            <a:ext cx="8963526" cy="49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1-organizacion-archivos-de-gestion-word-1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3159"/>
            <a:ext cx="9144000" cy="49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757990" y="1299411"/>
            <a:ext cx="7940842" cy="818147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Responsables de Archivo de Trámite</a:t>
            </a:r>
            <a:endParaRPr kumimoji="0" lang="es-MX" sz="35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216568" y="2033338"/>
            <a:ext cx="8771021" cy="2683042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Llevar a cabo la integración, organización, préstamo y consulta interna, así como las disposición documental de los expedientes en su área, aplicando los instrumentos archivísticos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Resguardar los expedientes y la información que haya sido clasificada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223085"/>
            <a:ext cx="2563089" cy="19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757990" y="1251285"/>
            <a:ext cx="7832558" cy="102268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Responsable de Archivo de Concentración</a:t>
            </a:r>
            <a:endParaRPr kumimoji="0" lang="es-MX" sz="35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120316" y="2141621"/>
            <a:ext cx="8879305" cy="3946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/>
              <a:t>Llevar a cabo la recepción, custodia y disposición documental de la segunda etapa </a:t>
            </a:r>
            <a:r>
              <a:rPr lang="es-ES" dirty="0" err="1"/>
              <a:t>semiactiva</a:t>
            </a:r>
            <a:r>
              <a:rPr lang="es-ES" dirty="0"/>
              <a:t> (concentración), aplicando los instrumentos archivísticos.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/>
              <a:t>Brindar el servicio de préstamo y consulta para las unidades administrativas generadoras de la información.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/>
              <a:t>Colaborar con el Área Coordinadora de Archivos en la elaboración de los instrumentos archivísticos.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574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7"/>
          <p:cNvSpPr txBox="1">
            <a:spLocks/>
          </p:cNvSpPr>
          <p:nvPr/>
        </p:nvSpPr>
        <p:spPr>
          <a:xfrm rot="10800000" flipV="1">
            <a:off x="192502" y="1227222"/>
            <a:ext cx="8807118" cy="127534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Establecer un programa anual de desarrollo archivístico</a:t>
            </a:r>
            <a:endParaRPr kumimoji="0" lang="es-MX" sz="35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6"/>
          <p:cNvSpPr txBox="1">
            <a:spLocks/>
          </p:cNvSpPr>
          <p:nvPr/>
        </p:nvSpPr>
        <p:spPr>
          <a:xfrm>
            <a:off x="192503" y="2286000"/>
            <a:ext cx="8807118" cy="1756611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2C211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el instrumento de planeación orientado a establecer la administración de los archivos de los sujetos obligados, en el se definen las prioridades institucionales en materia de archivos.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rgbClr val="E3AA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82" y="3561348"/>
            <a:ext cx="4174958" cy="26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 rot="10800000" flipV="1">
            <a:off x="216567" y="1503946"/>
            <a:ext cx="8698831" cy="113096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800" b="1" kern="1200" dirty="0"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Elaborar los instrumentos de control y consulta archivístico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517358" y="2418348"/>
            <a:ext cx="8506327" cy="374182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es-E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I. El Cuadro General de Clasificación Archivística;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 Unicode"/>
                <a:ea typeface="+mn-ea"/>
                <a:cs typeface="+mn-cs"/>
              </a:rPr>
              <a:t>II. El Catálogo de Disposición Documental;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III. Los Inventarios Documentales: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   a. General,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   b. De transferencia,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   c. De baja, 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 Unicode"/>
                <a:ea typeface="+mn-ea"/>
                <a:cs typeface="+mn-cs"/>
              </a:rPr>
              <a:t>IV. Guía Simple de Archivos.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1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192505" y="1275348"/>
            <a:ext cx="8843211" cy="134753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674A0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importancia de la organización archivística en el desarrollo institucional</a:t>
            </a: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457201" y="2225843"/>
            <a:ext cx="8470232" cy="3898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indent="-4572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dirty="0"/>
              <a:t>Correcta resolución de los asuntos </a:t>
            </a:r>
          </a:p>
          <a:p>
            <a:pPr marL="566928" indent="-4572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dirty="0"/>
              <a:t>Ubicación rápida y eficiente de los documentos</a:t>
            </a:r>
          </a:p>
          <a:p>
            <a:pPr marL="566928" indent="-4572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dirty="0"/>
              <a:t>Identificación de los tipos de documentos (documentos de archivo, documentos de comprobación administrativa inmediata y documentos de apoyo informativo)</a:t>
            </a:r>
          </a:p>
          <a:p>
            <a:pPr marL="566928" indent="-4572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dirty="0"/>
              <a:t>Transparencia y Protección de Datos Personales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sz="2400" dirty="0">
              <a:solidFill>
                <a:srgbClr val="E3AA3B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53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695"/>
            <a:ext cx="9144000" cy="47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421105" y="1251284"/>
            <a:ext cx="8578516" cy="661737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Ciclo vital de los documentos</a:t>
            </a: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27091"/>
              </p:ext>
            </p:extLst>
          </p:nvPr>
        </p:nvGraphicFramePr>
        <p:xfrm>
          <a:off x="120316" y="1768643"/>
          <a:ext cx="8879305" cy="43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6570" y="1648325"/>
            <a:ext cx="84341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Panton Black" panose="00000A00000000000000" pitchFamily="50" charset="0"/>
              </a:rPr>
              <a:t>INSTRUMENTOS DE CONTROL </a:t>
            </a:r>
          </a:p>
          <a:p>
            <a:pPr algn="ctr"/>
            <a:r>
              <a:rPr lang="es-MX" sz="5400" dirty="0">
                <a:latin typeface="Panton Black" panose="00000A00000000000000" pitchFamily="50" charset="0"/>
              </a:rPr>
              <a:t>Y</a:t>
            </a:r>
          </a:p>
          <a:p>
            <a:pPr algn="ctr"/>
            <a:r>
              <a:rPr lang="es-MX" sz="5400" dirty="0">
                <a:latin typeface="Panton Black" panose="00000A00000000000000" pitchFamily="50" charset="0"/>
              </a:rPr>
              <a:t> CONSULTA ARCHIVÍSTICA </a:t>
            </a:r>
          </a:p>
        </p:txBody>
      </p:sp>
    </p:spTree>
    <p:extLst>
      <p:ext uri="{BB962C8B-B14F-4D97-AF65-F5344CB8AC3E}">
        <p14:creationId xmlns:p14="http://schemas.microsoft.com/office/powerpoint/2010/main" val="3378494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613609" y="1275348"/>
            <a:ext cx="8193506" cy="649705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6E4F1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Instrumentos de Consulta 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35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385012" y="1744580"/>
            <a:ext cx="8650704" cy="4463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Contienen la información y ubicación esquematizada y detallada de series documentales así como de los expedientes que las componen.</a:t>
            </a:r>
          </a:p>
          <a:p>
            <a:endParaRPr lang="es-MX" sz="2400" dirty="0"/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Guía simple de archivos: Esquema general de descripción de las series documentales de los archivos de un Sujeto Obligado, que indica sus características fundamentales conforme al cuadro general de clasificación archivística y sus datos generales.</a:t>
            </a:r>
          </a:p>
          <a:p>
            <a:pPr marL="452628" indent="-342900">
              <a:buClr>
                <a:srgbClr val="AE9F66"/>
              </a:buClr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Inventarios documentales: Instrumentos de consulta que describen las series y expedientes de un archivo y que permiten su localización. </a:t>
            </a:r>
          </a:p>
        </p:txBody>
      </p:sp>
    </p:spTree>
    <p:extLst>
      <p:ext uri="{BB962C8B-B14F-4D97-AF65-F5344CB8AC3E}">
        <p14:creationId xmlns:p14="http://schemas.microsoft.com/office/powerpoint/2010/main" val="1951105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335506"/>
            <a:ext cx="8602579" cy="806115"/>
          </a:xfrm>
          <a:prstGeom prst="rect">
            <a:avLst/>
          </a:prstGeom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240633" y="1925053"/>
            <a:ext cx="8795084" cy="4174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E9F66"/>
              </a:buClr>
              <a:buNone/>
            </a:pPr>
            <a:r>
              <a:rPr lang="es-MX" sz="2400" dirty="0"/>
              <a:t>Propician la organización y conservación de los documentos a lo largo de su ciclo vital.</a:t>
            </a:r>
          </a:p>
          <a:p>
            <a:pPr>
              <a:buClr>
                <a:srgbClr val="AE9F66"/>
              </a:buClr>
            </a:pPr>
            <a:endParaRPr lang="es-MX" sz="2400" dirty="0"/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Cuadro General de Clasificación Archivística: Instrumento técnico que refleja la estructura de un archivo con base en las atribuciones y funciones de cada dependencia o entidad. </a:t>
            </a:r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Catálogo de Disposición Documental: Registro General y sistemático de las series, donde se establecen valores primarios, plazos de conservación, vigencia documental, carácter de público, reservado o confidencial, en los archivos de trámite y concentración, determinando valores secundarios y destino final. </a:t>
            </a:r>
          </a:p>
        </p:txBody>
      </p:sp>
    </p:spTree>
    <p:extLst>
      <p:ext uri="{BB962C8B-B14F-4D97-AF65-F5344CB8AC3E}">
        <p14:creationId xmlns:p14="http://schemas.microsoft.com/office/powerpoint/2010/main" val="1936741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613608" y="1239253"/>
            <a:ext cx="7976937" cy="601579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A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conformación de los Instrumentos</a:t>
            </a: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613610" y="1840833"/>
            <a:ext cx="8085222" cy="4199020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4F1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Identificación de funciones de cada área administrativa (series documentales)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4F10"/>
              </a:buClr>
              <a:buSzPct val="68000"/>
              <a:buFont typeface="Wingdings 3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Contar con responsables de archivo de trámite.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Conocer el soporte documental en el archivo de trámite. 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Apoyo de normatividad vigente y organigrama (Leyes, lineamientos, manuales, reglamentos).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duplicar funciones (identificar áreas coadyuvantes).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Identificar las derivaciones de cada serie (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subseries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4F10"/>
              </a:buClr>
              <a:buSzPct val="68000"/>
              <a:buFont typeface="Wingdings 3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39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613608" y="1287379"/>
            <a:ext cx="8157411" cy="661737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Cuadro General de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Clasificación Archivística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613610" y="1949117"/>
            <a:ext cx="8001001" cy="4114799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desarrolla en base a la complejidad de la estructura orgánica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Organigrama actualizado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Respetar el nivel jerárquico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Contar con el formato del cuadro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Conocer el fondo documental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585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613610" y="1275348"/>
            <a:ext cx="8061158" cy="4860758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674A0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Niveles y claves: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674A0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Fondo documental: Conjunto de documentos producidos orgánicamente por un Sujeto Obligado, que se identifica con el nombre. Es la mayor agrupación documental de un archivo.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Sección: Son las divisiones del fondo, basada en las atribuciones de cada sujeto obligado de conformidad con las disposiciones legales aplicables. (áreas administrativas)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Serie: Es la división de la sección que corresponde al conjunto de documentos producidos en el desarrollo de una misma atribución general y que versan sobre una materia o asunto específico. (asunto)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04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613611" y="1311442"/>
            <a:ext cx="7976936" cy="4848726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Pueden existir las subdivisiones necesarias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Subfondo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subsección, 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subserie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Las claves de las secciones son la base para establecer las claves de las series.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pueden conformar de manera alfabética, numérica o alfa-numérica. 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2" y="3356810"/>
            <a:ext cx="4812631" cy="2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613610" y="1768643"/>
            <a:ext cx="8313822" cy="44516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Clr>
                <a:srgbClr val="E3AA3B"/>
              </a:buClr>
              <a:buNone/>
            </a:pPr>
            <a:endParaRPr lang="es-MX" sz="2400" dirty="0"/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Formato utilizado para recabar información de las series documentales de cada área administrativa. </a:t>
            </a:r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Identifica las características particulares de cada serie en base al soporte documental que contiene (valores documentales, las condiciones de acceso a la información, vigencia documental y el destino final de cada serie).</a:t>
            </a:r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Un formato por serie documental.</a:t>
            </a:r>
          </a:p>
          <a:p>
            <a:pPr marL="452628" indent="-342900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/>
              <a:t>Previo al llenado de la ficha se realiza la primera parte del Cuadro General para establecer las claves de sección.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 rot="10800000" flipV="1">
            <a:off x="613610" y="1191126"/>
            <a:ext cx="7856622" cy="57751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A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ficha de valoración</a:t>
            </a:r>
          </a:p>
        </p:txBody>
      </p:sp>
    </p:spTree>
    <p:extLst>
      <p:ext uri="{BB962C8B-B14F-4D97-AF65-F5344CB8AC3E}">
        <p14:creationId xmlns:p14="http://schemas.microsoft.com/office/powerpoint/2010/main" val="3688565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27078"/>
              </p:ext>
            </p:extLst>
          </p:nvPr>
        </p:nvGraphicFramePr>
        <p:xfrm>
          <a:off x="1913021" y="1263316"/>
          <a:ext cx="5967663" cy="493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609442" imgH="8123870" progId="Word.Document.12">
                  <p:embed/>
                </p:oleObj>
              </mc:Choice>
              <mc:Fallback>
                <p:oleObj name="Document" r:id="rId3" imgW="5609442" imgH="8123870" progId="Word.Document.12">
                  <p:embed/>
                  <p:pic>
                    <p:nvPicPr>
                      <p:cNvPr id="3" name="Marcador de contenid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021" y="1263316"/>
                        <a:ext cx="5967663" cy="4932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42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" y="1467854"/>
            <a:ext cx="8915400" cy="4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6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60562"/>
              </p:ext>
            </p:extLst>
          </p:nvPr>
        </p:nvGraphicFramePr>
        <p:xfrm>
          <a:off x="2695074" y="1275347"/>
          <a:ext cx="5137484" cy="488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o" r:id="rId3" imgW="5609442" imgH="8056454" progId="Word.Document.12">
                  <p:embed/>
                </p:oleObj>
              </mc:Choice>
              <mc:Fallback>
                <p:oleObj name="Documento" r:id="rId3" imgW="5609442" imgH="8056454" progId="Word.Document.12">
                  <p:embed/>
                  <p:pic>
                    <p:nvPicPr>
                      <p:cNvPr id="3" name="Marcador de contenid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074" y="1275347"/>
                        <a:ext cx="5137484" cy="4884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944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77815"/>
              </p:ext>
            </p:extLst>
          </p:nvPr>
        </p:nvGraphicFramePr>
        <p:xfrm>
          <a:off x="1985211" y="1335505"/>
          <a:ext cx="5317957" cy="489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o" r:id="rId3" imgW="5609442" imgH="6995815" progId="Word.Document.12">
                  <p:embed/>
                </p:oleObj>
              </mc:Choice>
              <mc:Fallback>
                <p:oleObj name="Documento" r:id="rId3" imgW="5609442" imgH="6995815" progId="Word.Document.12">
                  <p:embed/>
                  <p:pic>
                    <p:nvPicPr>
                      <p:cNvPr id="4" name="Marcador de contenid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211" y="1335505"/>
                        <a:ext cx="5317957" cy="4896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22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613609" y="1203158"/>
            <a:ext cx="8217569" cy="770022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Cuadro General de Clasificación Archivística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24872"/>
              </p:ext>
            </p:extLst>
          </p:nvPr>
        </p:nvGraphicFramePr>
        <p:xfrm>
          <a:off x="613611" y="1973181"/>
          <a:ext cx="4295274" cy="123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20">
                  <a:extLst>
                    <a:ext uri="{9D8B030D-6E8A-4147-A177-3AD203B41FA5}">
                      <a16:colId xmlns:a16="http://schemas.microsoft.com/office/drawing/2014/main" val="677813297"/>
                    </a:ext>
                  </a:extLst>
                </a:gridCol>
                <a:gridCol w="760621">
                  <a:extLst>
                    <a:ext uri="{9D8B030D-6E8A-4147-A177-3AD203B41FA5}">
                      <a16:colId xmlns:a16="http://schemas.microsoft.com/office/drawing/2014/main" val="3247925755"/>
                    </a:ext>
                  </a:extLst>
                </a:gridCol>
                <a:gridCol w="2617433">
                  <a:extLst>
                    <a:ext uri="{9D8B030D-6E8A-4147-A177-3AD203B41FA5}">
                      <a16:colId xmlns:a16="http://schemas.microsoft.com/office/drawing/2014/main" val="3261411302"/>
                    </a:ext>
                  </a:extLst>
                </a:gridCol>
              </a:tblGrid>
              <a:tr h="360385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FONDO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FOPE09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SECRETARIA DE DESARROLLO SOCIAL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31419"/>
                  </a:ext>
                </a:extLst>
              </a:tr>
              <a:tr h="547787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SUBFONDO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CAEV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COMISIÓN DEL AGUA DEL ESTADO DE VERACRUZ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74125"/>
                  </a:ext>
                </a:extLst>
              </a:tr>
              <a:tr h="328672">
                <a:tc>
                  <a:txBody>
                    <a:bodyPr/>
                    <a:lstStyle/>
                    <a:p>
                      <a:r>
                        <a:rPr lang="es-MX" sz="1200" dirty="0"/>
                        <a:t>SECCIÓN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DG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DIRECCIÓN GENERAL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9634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18901"/>
              </p:ext>
            </p:extLst>
          </p:nvPr>
        </p:nvGraphicFramePr>
        <p:xfrm>
          <a:off x="1" y="3465094"/>
          <a:ext cx="9144000" cy="287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547">
                  <a:extLst>
                    <a:ext uri="{9D8B030D-6E8A-4147-A177-3AD203B41FA5}">
                      <a16:colId xmlns:a16="http://schemas.microsoft.com/office/drawing/2014/main" val="3449663879"/>
                    </a:ext>
                  </a:extLst>
                </a:gridCol>
                <a:gridCol w="1984053">
                  <a:extLst>
                    <a:ext uri="{9D8B030D-6E8A-4147-A177-3AD203B41FA5}">
                      <a16:colId xmlns:a16="http://schemas.microsoft.com/office/drawing/2014/main" val="34836471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151298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078313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8896909"/>
                    </a:ext>
                  </a:extLst>
                </a:gridCol>
              </a:tblGrid>
              <a:tr h="865537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CLAVE DE LA SERIE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NOMBRE DE LA SERIE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CLAVE DE LA SUBSERIE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NOMBRE DE LA SUBSERIE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BREVE DESCRIPCIÓN DE LA SERIE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40375"/>
                  </a:ext>
                </a:extLst>
              </a:tr>
              <a:tr h="196188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CONTROL DE 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OFICINAS OPERADORAS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CONTIENE EL TOTAL DE LA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QUE SE RECIBE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DERIVADO DE LAS GESTIONES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REALIZAN LOS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MUNICIPIOS, LA SOCIEDAD Y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USUARIOS DE LOS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SISTEMAS DE AGUA, ASI COMO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AQUELLA QUE GENERA EL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ORGANISMO DE NATURALEZA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ESTATAL, PARA LA ATENCIÓN</a:t>
                      </a:r>
                    </a:p>
                    <a:p>
                      <a:r>
                        <a:rPr lang="es-MX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LOS ASUNTOS QUE SON DE SU COMPETENCIA.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9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0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 rot="10800000" flipV="1">
            <a:off x="613609" y="1245963"/>
            <a:ext cx="8434137" cy="510648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Catálogo de Disposición Documental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endParaRPr kumimoji="0" lang="es-MX" sz="35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6612"/>
            <a:ext cx="9047746" cy="44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6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57650"/>
              </p:ext>
            </p:extLst>
          </p:nvPr>
        </p:nvGraphicFramePr>
        <p:xfrm>
          <a:off x="1" y="1299412"/>
          <a:ext cx="9144000" cy="489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8271258" imgH="5483983" progId="Word.Document.12">
                  <p:embed/>
                </p:oleObj>
              </mc:Choice>
              <mc:Fallback>
                <p:oleObj name="Document" r:id="rId3" imgW="8271258" imgH="5483983" progId="Word.Document.12">
                  <p:embed/>
                  <p:pic>
                    <p:nvPicPr>
                      <p:cNvPr id="3" name="Marcador de contenid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299412"/>
                        <a:ext cx="9144000" cy="4896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984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294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2001" y="-513998"/>
            <a:ext cx="559999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7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7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8404" y="-451180"/>
            <a:ext cx="57871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3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1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" y="1167064"/>
            <a:ext cx="9053345" cy="12753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" y="1937084"/>
            <a:ext cx="8870073" cy="42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0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cio 2"/>
          <p:cNvSpPr/>
          <p:nvPr/>
        </p:nvSpPr>
        <p:spPr>
          <a:xfrm rot="19935125">
            <a:off x="888991" y="3009677"/>
            <a:ext cx="2245289" cy="1531814"/>
          </a:xfrm>
          <a:prstGeom prst="trapezoid">
            <a:avLst/>
          </a:prstGeom>
          <a:solidFill>
            <a:srgbClr val="EAB800"/>
          </a:solidFill>
          <a:ln w="55000" cap="flat" cmpd="thickThin" algn="ctr">
            <a:solidFill>
              <a:srgbClr val="EAB8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Pereza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Desconocimiento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Infravaloració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</a:t>
            </a:r>
          </a:p>
        </p:txBody>
      </p:sp>
      <p:sp>
        <p:nvSpPr>
          <p:cNvPr id="4" name="Menos 3"/>
          <p:cNvSpPr/>
          <p:nvPr/>
        </p:nvSpPr>
        <p:spPr>
          <a:xfrm rot="19945725">
            <a:off x="-86338" y="3393931"/>
            <a:ext cx="8563635" cy="410344"/>
          </a:xfrm>
          <a:prstGeom prst="mathMinus">
            <a:avLst/>
          </a:prstGeom>
          <a:solidFill>
            <a:srgbClr val="111111"/>
          </a:solidFill>
          <a:ln w="55000" cap="flat" cmpd="thickThin" algn="ctr">
            <a:solidFill>
              <a:srgbClr val="EAB8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Marcador de contenido 15"/>
          <p:cNvSpPr txBox="1">
            <a:spLocks/>
          </p:cNvSpPr>
          <p:nvPr/>
        </p:nvSpPr>
        <p:spPr>
          <a:xfrm rot="19935125">
            <a:off x="4489098" y="1205521"/>
            <a:ext cx="2210017" cy="1453585"/>
          </a:xfrm>
          <a:prstGeom prst="trapezoid">
            <a:avLst/>
          </a:prstGeom>
          <a:solidFill>
            <a:srgbClr val="EAB800"/>
          </a:solidFill>
          <a:ln w="55000" cap="flat" cmpd="thickThin" algn="ctr">
            <a:solidFill>
              <a:srgbClr val="EAB8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Normatividad</a:t>
            </a:r>
          </a:p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Obligaciones</a:t>
            </a:r>
          </a:p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Responsabilidad</a:t>
            </a:r>
          </a:p>
        </p:txBody>
      </p:sp>
      <p:sp>
        <p:nvSpPr>
          <p:cNvPr id="6" name="Triángulo isósceles 5"/>
          <p:cNvSpPr/>
          <p:nvPr/>
        </p:nvSpPr>
        <p:spPr>
          <a:xfrm>
            <a:off x="3354029" y="3671261"/>
            <a:ext cx="1800200" cy="1368152"/>
          </a:xfrm>
          <a:prstGeom prst="triangle">
            <a:avLst/>
          </a:prstGeom>
          <a:solidFill>
            <a:srgbClr val="CE8D3E"/>
          </a:solidFill>
          <a:ln w="55000" cap="flat" cmpd="thickThin" algn="ctr">
            <a:solidFill>
              <a:srgbClr val="CE8D3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393348" y="3638067"/>
            <a:ext cx="2546115" cy="1523480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942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balanza del cumplimiento archivístico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59422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75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192505" y="1395664"/>
            <a:ext cx="8698832" cy="4740442"/>
          </a:xfrm>
          <a:prstGeom prst="rect">
            <a:avLst/>
          </a:prstGeom>
        </p:spPr>
        <p:txBody>
          <a:bodyPr/>
          <a:lstStyle>
            <a:lvl1pPr marL="109728" indent="0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B80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archivos </a:t>
            </a: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son…</a:t>
            </a: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Bodegas</a:t>
            </a: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Áreas de castigo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archivos </a:t>
            </a: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son…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Espacios organizados</a:t>
            </a: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Centros de resguardo de la documentación</a:t>
            </a:r>
          </a:p>
          <a:p>
            <a:pPr marL="681228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AA3B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Fuentes de información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 rot="10800000" flipV="1">
            <a:off x="481262" y="1215187"/>
            <a:ext cx="8337883" cy="75799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800" b="1" kern="1200" dirty="0"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C</a:t>
            </a:r>
            <a:r>
              <a:rPr kumimoji="0" lang="es-MX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E4F1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onclusión</a:t>
            </a:r>
            <a:b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240632" y="1792704"/>
            <a:ext cx="8734926" cy="443965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es-E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Administración de espacios físicos.</a:t>
            </a:r>
          </a:p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Los documentos contienen información de vital importancia y por tanto su resguardo y organización son necesarios.</a:t>
            </a:r>
          </a:p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La correcta organización archivística facilita la consulta de los documentos o expedientes.</a:t>
            </a:r>
          </a:p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El beneficio de la correcta organización es para los miembros de las áreas generadoras. </a:t>
            </a:r>
          </a:p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El acervo documental sirve como evidencia del desarrollo de la Institución.</a:t>
            </a:r>
          </a:p>
          <a:p>
            <a:pPr algn="just">
              <a:buClr>
                <a:srgbClr val="E3AA3B"/>
              </a:buClr>
              <a:buFont typeface="Wingdings" panose="05000000000000000000" pitchFamily="2" charset="2"/>
              <a:buChar char="§"/>
            </a:pPr>
            <a:r>
              <a:rPr lang="es-MX" sz="2400" dirty="0">
                <a:latin typeface="Arial Narrow" panose="020B0606020202030204" pitchFamily="34" charset="0"/>
              </a:rPr>
              <a:t>La responsabilidad de la protección y conservación de los documentos es conjunta.</a:t>
            </a:r>
          </a:p>
          <a:p>
            <a:pPr marL="109728" indent="0" algn="just">
              <a:buClrTx/>
              <a:buFont typeface="Wingdings 3"/>
              <a:buNone/>
            </a:pPr>
            <a:r>
              <a:rPr lang="es-MX" dirty="0">
                <a:latin typeface="Arial Narrow" panose="020B0606020202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2092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" y="1708484"/>
            <a:ext cx="9059778" cy="447574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800" b="1" kern="1200" dirty="0"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GRACIAS!!!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6E4F1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lvl="0" algn="ctr"/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I.Q. Edgar </a:t>
            </a:r>
            <a:r>
              <a:rPr lang="es-MX" sz="2800" dirty="0" err="1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Meruelo</a:t>
            </a:r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 Quijano</a:t>
            </a:r>
          </a:p>
          <a:p>
            <a:pPr lvl="0" algn="ctr"/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Responsable de Archivo de Concentración CAEV</a:t>
            </a:r>
          </a:p>
          <a:p>
            <a:pPr lvl="0" algn="ctr"/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Tel: 22 88 14 98 89 ext. 321     </a:t>
            </a:r>
          </a:p>
          <a:p>
            <a:pPr lvl="0" algn="ctr"/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22 83 19 40 28</a:t>
            </a:r>
          </a:p>
          <a:p>
            <a:pPr lvl="0" algn="ctr"/>
            <a:r>
              <a:rPr lang="es-MX" sz="2800" dirty="0" err="1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Cel</a:t>
            </a:r>
            <a:r>
              <a:rPr lang="es-MX" sz="2800" dirty="0">
                <a:solidFill>
                  <a:srgbClr val="6E4F10"/>
                </a:solidFill>
                <a:effectLst/>
                <a:latin typeface="Arial Narrow" panose="020B0606020202030204" pitchFamily="34" charset="0"/>
              </a:rPr>
              <a:t>: 22 81 53 47 01</a:t>
            </a:r>
          </a:p>
          <a:p>
            <a:pPr lvl="0" algn="ctr"/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6E4F1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Correo: transparenciacaevemq@gmail.com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92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239253"/>
            <a:ext cx="8771021" cy="10708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3" y="2177715"/>
            <a:ext cx="8855243" cy="39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6726" y="1227221"/>
            <a:ext cx="872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5400" b="1" dirty="0">
                <a:solidFill>
                  <a:srgbClr val="594228"/>
                </a:solidFill>
                <a:latin typeface="Arial Narrow" panose="020B0606020202030204" pitchFamily="34" charset="0"/>
              </a:rPr>
              <a:t>De las obligaciones</a:t>
            </a:r>
            <a:endParaRPr lang="es-MX" sz="54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5169" y="2150551"/>
            <a:ext cx="855445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Arial" panose="020B0604020202020204" pitchFamily="34" charset="0"/>
              <a:buChar char="•"/>
            </a:pPr>
            <a:endParaRPr lang="es-MX" sz="3600" dirty="0">
              <a:solidFill>
                <a:srgbClr val="111111"/>
              </a:solidFill>
              <a:latin typeface="Arial Narrow" panose="020B0606020202030204" pitchFamily="34" charset="0"/>
            </a:endParaRPr>
          </a:p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111111"/>
                </a:solidFill>
                <a:latin typeface="Arial Narrow" panose="020B0606020202030204" pitchFamily="34" charset="0"/>
              </a:rPr>
              <a:t>Cada sujeto obligado es responsable de organizar y conservar sus archivos; de la operación de su sistema institucional; y deberán garantizar que no se sustraigan, dañen o eliminen  documentos de archivo y la información a su cargo. </a:t>
            </a:r>
          </a:p>
        </p:txBody>
      </p:sp>
    </p:spTree>
    <p:extLst>
      <p:ext uri="{BB962C8B-B14F-4D97-AF65-F5344CB8AC3E}">
        <p14:creationId xmlns:p14="http://schemas.microsoft.com/office/powerpoint/2010/main" val="8951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484243"/>
            <a:ext cx="6917635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2663" y="1203158"/>
            <a:ext cx="8650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algn="ctr" defTabSz="914400">
              <a:spcBef>
                <a:spcPts val="400"/>
              </a:spcBef>
              <a:buClr>
                <a:srgbClr val="EAB800"/>
              </a:buClr>
              <a:buSzPct val="68000"/>
            </a:pPr>
            <a:r>
              <a:rPr lang="es-ES" sz="4000" b="1" dirty="0">
                <a:solidFill>
                  <a:srgbClr val="594228"/>
                </a:solidFill>
                <a:latin typeface="Arial Narrow" panose="020B0606020202030204" pitchFamily="34" charset="0"/>
              </a:rPr>
              <a:t>Artículo 12</a:t>
            </a:r>
            <a:endParaRPr lang="es-MX" sz="4000" b="1" dirty="0">
              <a:solidFill>
                <a:srgbClr val="59422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3137" y="2622884"/>
            <a:ext cx="847023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0" indent="-457200" algn="just">
              <a:spcBef>
                <a:spcPts val="400"/>
              </a:spcBef>
              <a:buClr>
                <a:srgbClr val="EAB800"/>
              </a:buClr>
              <a:buSzPct val="68000"/>
              <a:buFont typeface="Arial" panose="020B0604020202020204" pitchFamily="34" charset="0"/>
              <a:buChar char="•"/>
            </a:pP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Los sujetos obligados deberán mantener los documentos contenidos en sus archivos en el </a:t>
            </a:r>
            <a:r>
              <a:rPr lang="es-MX" sz="2700" dirty="0">
                <a:solidFill>
                  <a:srgbClr val="FF0000"/>
                </a:solidFill>
                <a:latin typeface="Arial Narrow" panose="020B0606020202030204" pitchFamily="34" charset="0"/>
              </a:rPr>
              <a:t>orden original </a:t>
            </a:r>
            <a:r>
              <a:rPr lang="es-MX" sz="2700" dirty="0">
                <a:solidFill>
                  <a:srgbClr val="111111"/>
                </a:solidFill>
                <a:latin typeface="Arial Narrow" panose="020B0606020202030204" pitchFamily="34" charset="0"/>
              </a:rPr>
              <a:t>en que fueron producidos, conforme a los procesos de gestión documental que incluyen la producción, organización, acceso, consulta, valoración documental, disposición documental y conservación, en los términos que establezcan el Consejo Nacional y las disposiciones jurídicas aplicables.</a:t>
            </a:r>
          </a:p>
        </p:txBody>
      </p:sp>
    </p:spTree>
    <p:extLst>
      <p:ext uri="{BB962C8B-B14F-4D97-AF65-F5344CB8AC3E}">
        <p14:creationId xmlns:p14="http://schemas.microsoft.com/office/powerpoint/2010/main" val="577520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1862</Words>
  <Application>Microsoft Office PowerPoint</Application>
  <PresentationFormat>Presentación en pantalla (4:3)</PresentationFormat>
  <Paragraphs>216</Paragraphs>
  <Slides>53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Arial Narrow</vt:lpstr>
      <vt:lpstr>Calibri</vt:lpstr>
      <vt:lpstr>Lucida Sans Unicode</vt:lpstr>
      <vt:lpstr>Panton Black</vt:lpstr>
      <vt:lpstr>Wingdings</vt:lpstr>
      <vt:lpstr>Wingdings 3</vt:lpstr>
      <vt:lpstr>Tema de Office</vt:lpstr>
      <vt:lpstr>Document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Jaquelinne Mtz</dc:creator>
  <cp:lastModifiedBy>Lesvia</cp:lastModifiedBy>
  <cp:revision>27</cp:revision>
  <dcterms:created xsi:type="dcterms:W3CDTF">2018-12-03T00:31:11Z</dcterms:created>
  <dcterms:modified xsi:type="dcterms:W3CDTF">2020-08-25T14:34:51Z</dcterms:modified>
</cp:coreProperties>
</file>