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82" r:id="rId7"/>
    <p:sldId id="283" r:id="rId8"/>
    <p:sldId id="284" r:id="rId9"/>
    <p:sldId id="285" r:id="rId10"/>
    <p:sldId id="262" r:id="rId11"/>
    <p:sldId id="263" r:id="rId12"/>
    <p:sldId id="281" r:id="rId13"/>
    <p:sldId id="264" r:id="rId14"/>
    <p:sldId id="267" r:id="rId15"/>
    <p:sldId id="265" r:id="rId16"/>
    <p:sldId id="266" r:id="rId17"/>
    <p:sldId id="269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78" r:id="rId29"/>
    <p:sldId id="280" r:id="rId3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6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C19F919-F442-4BFC-9975-2A2B4608071E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1861270C-70BB-4F5F-964D-FDEBDC91D3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0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157CD9F-B42B-4258-ACC8-7A2F23D2359B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73394045-150F-487F-90F2-AC7AE9E92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17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C4AB57EB-96F7-4547-A2AE-DEE5FCD0B6DC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C4A8B63B-DE2E-4CF3-9006-1A5824E56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9D2986BC-2F6B-4036-8B69-D4CAFECEB653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EF5B4D92-5DCF-4DF8-BE79-122DEE37BD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3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338071A7-9408-44B2-8BF2-1789F20BF019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165254A2-3552-4EFD-AF18-4B4AFB9230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6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F4368F4E-7C8F-4DBE-9EEC-02BBBDDAADCF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E53ED839-9696-4BEE-AD3A-CBE06D8157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8F03FEE-02CC-4F16-8D80-8860110AE036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BE75234A-4865-4320-B15F-A91F91F3D8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7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6C77B486-543C-43BE-90BF-89AFC35650B5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C94DBAEE-3A78-4CA4-B801-FFD60E5166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02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3E412A7-92B7-42B3-B7F7-031EDAA62B21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8434C30F-488C-41A8-8DE7-BA32F14273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8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B3F15CD-D268-47CD-9B78-8938A05346B2}"/>
              </a:ext>
            </a:extLst>
          </p:cNvPr>
          <p:cNvCxnSpPr/>
          <p:nvPr userDrawn="1"/>
        </p:nvCxnSpPr>
        <p:spPr>
          <a:xfrm>
            <a:off x="2574022" y="482040"/>
            <a:ext cx="0" cy="696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D14E8B12-0DF6-4515-BA19-356E4C815F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6846" y="477428"/>
            <a:ext cx="1831122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3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E7C9E-77EA-834A-848A-977695C11514}" type="datetimeFigureOut">
              <a:rPr lang="es-ES" smtClean="0"/>
              <a:t>22/04/2022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E0BA3-440D-0C49-9DE3-0F87A4ACDFB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0872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9A2DD52-B6B9-4A4D-9DB0-CF5DAE9DF036}"/>
              </a:ext>
            </a:extLst>
          </p:cNvPr>
          <p:cNvSpPr txBox="1"/>
          <p:nvPr/>
        </p:nvSpPr>
        <p:spPr>
          <a:xfrm>
            <a:off x="636494" y="2993322"/>
            <a:ext cx="78799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COMISIÓN DEL AGUA DEL ESTADO DE VERACRUZ</a:t>
            </a:r>
          </a:p>
          <a:p>
            <a:pPr algn="ctr"/>
            <a:endParaRPr lang="es-MX" sz="36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MX" sz="36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CAEV</a:t>
            </a:r>
          </a:p>
        </p:txBody>
      </p:sp>
    </p:spTree>
    <p:extLst>
      <p:ext uri="{BB962C8B-B14F-4D97-AF65-F5344CB8AC3E}">
        <p14:creationId xmlns:p14="http://schemas.microsoft.com/office/powerpoint/2010/main" val="904102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9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¿Que es el Documento de Archivo?</a:t>
            </a:r>
          </a:p>
          <a:p>
            <a:endParaRPr lang="es-MX" sz="9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9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aquel que registra un hecho, acto administrativo, jurídico, fiscal o contable, producido, recibido y utilizado en el ejercicio de sus facultades, competencias o funciones y con independencia de su soporte documental.</a:t>
            </a:r>
          </a:p>
          <a:p>
            <a:pPr algn="just"/>
            <a:endParaRPr lang="es-MX" sz="9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9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9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9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D57D20-03CE-437E-8D81-F8E535454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0390" y="3429000"/>
            <a:ext cx="2283220" cy="27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¿Que es un Expediente de Archivo?</a:t>
            </a:r>
          </a:p>
          <a:p>
            <a:endParaRPr lang="es-MX" sz="4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4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el conjunto organizado de documentos producidos o recibidos en el ejercicio de sus atribuciones y funciones, con independencia del soporte, espacio o lugar que se resguarde.</a:t>
            </a:r>
            <a:endParaRPr lang="es-MX" sz="4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9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9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823DBD-1B00-4301-8BA2-13E88A08C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34" y="3263153"/>
            <a:ext cx="4598895" cy="261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2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51736AC-55AC-41B6-B9C7-4C717913E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6" y="1347155"/>
            <a:ext cx="8462682" cy="5113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841F5F1C-0441-4F32-A7A7-8CF22FE33F33}"/>
              </a:ext>
            </a:extLst>
          </p:cNvPr>
          <p:cNvSpPr/>
          <p:nvPr/>
        </p:nvSpPr>
        <p:spPr>
          <a:xfrm>
            <a:off x="510988" y="5656730"/>
            <a:ext cx="1766047" cy="59167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dirty="0">
                <a:latin typeface="Verdana" panose="020B0604030504040204" pitchFamily="34" charset="0"/>
                <a:ea typeface="Verdana" panose="020B0604030504040204" pitchFamily="34" charset="0"/>
              </a:rPr>
              <a:t>CAEV, No cuenta con Archivo Histórico</a:t>
            </a:r>
          </a:p>
        </p:txBody>
      </p:sp>
    </p:spTree>
    <p:extLst>
      <p:ext uri="{BB962C8B-B14F-4D97-AF65-F5344CB8AC3E}">
        <p14:creationId xmlns:p14="http://schemas.microsoft.com/office/powerpoint/2010/main" val="573082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4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¿Que es un Archivo de Trámite?</a:t>
            </a:r>
          </a:p>
          <a:p>
            <a:endParaRPr lang="es-MX" sz="4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4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el integrado por documentos y expedientes de uso cotidiano y necesario para el ejercicio de las atribuciones y funciones   de archivos conjunto organizado de documentos producidos o recibidos en el ejercicio de sus atribuciones y funciones, con independencia del soporte, espacio o lugar que se resguarde.</a:t>
            </a:r>
            <a:endParaRPr lang="es-MX" sz="4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9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9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6EA2638-9DE4-4289-8BAE-98A1F9601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606" y="3612776"/>
            <a:ext cx="4530787" cy="219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7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sz="4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33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9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4924EBD-2215-44BB-BAF2-C953DB42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76" y="1380563"/>
            <a:ext cx="8220636" cy="462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9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8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¿Cómo debo mantener los documentos contenidos en mis archivos?</a:t>
            </a:r>
          </a:p>
          <a:p>
            <a:endParaRPr lang="es-MX" sz="8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8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Los documento y/o expedientes de archivo deben estar contenidos </a:t>
            </a:r>
            <a:r>
              <a:rPr lang="es-MX" sz="8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 el orden original </a:t>
            </a:r>
            <a:r>
              <a:rPr lang="es-MX" sz="8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 son producidos conforme a los procesos de gestión.</a:t>
            </a:r>
          </a:p>
          <a:p>
            <a:pPr algn="just"/>
            <a:endParaRPr lang="es-MX" sz="50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5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5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5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5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5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50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4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9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92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2054" name="Picture 6" descr="ORDENACIÓN DOCUMENTAL">
            <a:extLst>
              <a:ext uri="{FF2B5EF4-FFF2-40B4-BE49-F238E27FC236}">
                <a16:creationId xmlns:a16="http://schemas.microsoft.com/office/drawing/2014/main" id="{1BA1F2DC-2989-4D73-9EA2-485E663E1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29" y="3543859"/>
            <a:ext cx="6221506" cy="233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1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50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7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¿Qué debo hacer para obtener una mejor gestión de mis archivos?</a:t>
            </a:r>
          </a:p>
          <a:p>
            <a:pPr algn="just"/>
            <a:endParaRPr lang="es-MX" sz="71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71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indent="-914400" algn="just">
              <a:buAutoNum type="arabicPeriod"/>
            </a:pPr>
            <a:r>
              <a:rPr lang="es-MX" sz="7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Tener a la mano los instrumentos de control y consulta Archivísticos (Cuadro General de Clasificación Archivística y Catalogo de Disposición Documental (CADIDO).</a:t>
            </a:r>
          </a:p>
          <a:p>
            <a:pPr marL="914400" indent="-914400" algn="just">
              <a:buAutoNum type="arabicPeriod"/>
            </a:pPr>
            <a:r>
              <a:rPr lang="es-MX" sz="7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Producción</a:t>
            </a:r>
          </a:p>
          <a:p>
            <a:pPr marL="914400" indent="-914400" algn="just">
              <a:buAutoNum type="arabicPeriod"/>
            </a:pPr>
            <a:r>
              <a:rPr lang="es-MX" sz="7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Gestión y Trámite</a:t>
            </a:r>
          </a:p>
          <a:p>
            <a:pPr marL="914400" indent="-914400" algn="just">
              <a:buAutoNum type="arabicPeriod"/>
            </a:pPr>
            <a:r>
              <a:rPr lang="es-MX" sz="7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Organización </a:t>
            </a:r>
          </a:p>
          <a:p>
            <a:pPr marL="914400" indent="-914400" algn="just">
              <a:buAutoNum type="arabicPeriod"/>
            </a:pPr>
            <a:r>
              <a:rPr lang="es-MX" sz="7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Valoración </a:t>
            </a:r>
          </a:p>
          <a:p>
            <a:pPr marL="914400" indent="-914400" algn="just">
              <a:buAutoNum type="arabicPeriod"/>
            </a:pPr>
            <a:r>
              <a:rPr lang="es-MX" sz="7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Trasferencia</a:t>
            </a:r>
          </a:p>
          <a:p>
            <a:pPr marL="914400" indent="-914400" algn="just">
              <a:buAutoNum type="arabicPeriod"/>
            </a:pPr>
            <a:r>
              <a:rPr lang="es-MX" sz="7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Disposición de Documentos</a:t>
            </a:r>
          </a:p>
          <a:p>
            <a:pPr marL="914400" indent="-914400" algn="just">
              <a:buFontTx/>
              <a:buAutoNum type="arabicPeriod"/>
            </a:pPr>
            <a:r>
              <a:rPr lang="es-MX" sz="71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Preservación.</a:t>
            </a:r>
          </a:p>
          <a:p>
            <a:pPr marL="914400" indent="-914400" algn="just">
              <a:buFontTx/>
              <a:buAutoNum type="arabicPeriod"/>
            </a:pPr>
            <a:endParaRPr lang="es-MX" sz="71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14400" indent="-914400" algn="just">
              <a:buFontTx/>
              <a:buAutoNum type="arabicPeriod"/>
            </a:pPr>
            <a:endParaRPr lang="es-MX" sz="71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71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                        </a:t>
            </a:r>
            <a:r>
              <a:rPr lang="es-MX" sz="12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ACTITUD</a:t>
            </a:r>
          </a:p>
          <a:p>
            <a:pPr marL="914400" indent="-914400" algn="just">
              <a:buAutoNum type="arabicPeriod"/>
            </a:pPr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1785584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50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C86CCC-197D-489C-AE4F-FA5B887BD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0918"/>
            <a:ext cx="7897702" cy="5397833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577AC3B-AD4B-4242-80A8-15401BDA53B5}"/>
              </a:ext>
            </a:extLst>
          </p:cNvPr>
          <p:cNvSpPr/>
          <p:nvPr/>
        </p:nvSpPr>
        <p:spPr>
          <a:xfrm>
            <a:off x="3209365" y="1290918"/>
            <a:ext cx="430306" cy="340658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6138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MX" sz="5000" i="1" u="sng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37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Ciclo Vital del documento</a:t>
            </a:r>
          </a:p>
          <a:p>
            <a:pPr algn="just"/>
            <a:endParaRPr lang="es-MX" sz="71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0F7C1DF-E711-4340-B96D-1F5DC77DA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4" y="3005389"/>
            <a:ext cx="7987553" cy="289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41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3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Carátula y Lomo 2020</a:t>
            </a: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753F78D-4613-44CD-B1B8-0C7C3A39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716" y="1801907"/>
            <a:ext cx="2463449" cy="43837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DCF6703-16EE-4163-98A8-D145B5568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58" y="1801908"/>
            <a:ext cx="1705213" cy="433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2357717"/>
            <a:ext cx="7772400" cy="2895601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15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CAPACITACIÓN EN </a:t>
            </a:r>
          </a:p>
          <a:p>
            <a:endParaRPr lang="es-MX" sz="15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MX" sz="15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“GESTIÓN DOCUMENTAL”</a:t>
            </a:r>
          </a:p>
          <a:p>
            <a:endParaRPr lang="es-MX" sz="15200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MX" sz="152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ARCHIVO DE TRÁMITE</a:t>
            </a:r>
          </a:p>
          <a:p>
            <a:br>
              <a:rPr lang="es-MX" sz="17600" dirty="0">
                <a:solidFill>
                  <a:srgbClr val="C00000"/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endParaRPr lang="es-MX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2492707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3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Carátula y Lomo 2021</a:t>
            </a: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9C8D3BA-18C2-412E-A25A-1AA9C3046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26" y="1855694"/>
            <a:ext cx="3127867" cy="484990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74433F8-90D1-4F60-A2E2-1436B174A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8860" y="1855695"/>
            <a:ext cx="2657846" cy="484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1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3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Inventarios 2020</a:t>
            </a: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466AD4E-DAC4-4A5A-B9BC-44B706BDD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4" y="1801906"/>
            <a:ext cx="8597153" cy="474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1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3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Inventarios 2020</a:t>
            </a: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5FCA47-F707-4D93-8A6A-ABB47FCB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06" y="1801906"/>
            <a:ext cx="8175811" cy="498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50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3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Inventarios 2021</a:t>
            </a: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68BF166-8043-4709-98FE-FE6D1597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34" y="1801906"/>
            <a:ext cx="8292353" cy="48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20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3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Transferencia Primaria 2020</a:t>
            </a:r>
          </a:p>
          <a:p>
            <a:pPr algn="just"/>
            <a:endParaRPr lang="es-MX" sz="23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68BA56-4885-419F-A587-A208C0A84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658" y="1837765"/>
            <a:ext cx="8399929" cy="480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546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3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Transferencia Primaria 2021</a:t>
            </a: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A21BC2-D9A0-4BA7-8C52-357379F16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88" y="1918447"/>
            <a:ext cx="8713694" cy="493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407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Lomos del Paquete 2020 y 2021</a:t>
            </a: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FC4A6A-77FC-479B-9D50-90F1CB6E8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013" y="1891553"/>
            <a:ext cx="3529550" cy="483197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DCABF02-FE2F-4657-BAFE-DDA6D5515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819" y="1891553"/>
            <a:ext cx="3419381" cy="483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278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Inventario  y Baja Documental 2020</a:t>
            </a: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62AECA0-659A-4644-8892-44B4F228E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988" y="1891553"/>
            <a:ext cx="8095130" cy="495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75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5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Inventario  y Baja Documental 2021</a:t>
            </a: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853041C-1147-48A0-875F-9EAD81C34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57" y="2034988"/>
            <a:ext cx="7954485" cy="436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076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380563"/>
            <a:ext cx="7772400" cy="450028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5700" b="1" i="1" dirty="0">
                <a:solidFill>
                  <a:srgbClr val="C00000"/>
                </a:solidFill>
                <a:latin typeface="Bradley Hand ITC" panose="03070402050302030203" pitchFamily="66" charset="0"/>
                <a:ea typeface="Verdana" panose="020B0604030504040204" pitchFamily="34" charset="0"/>
              </a:rPr>
              <a:t>Fin</a:t>
            </a:r>
          </a:p>
          <a:p>
            <a:pPr algn="just"/>
            <a:endParaRPr lang="es-MX" sz="7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  <a:t>Coordinación de Archivos</a:t>
            </a:r>
          </a:p>
          <a:p>
            <a: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  <a:t>Ing. </a:t>
            </a:r>
            <a:r>
              <a:rPr lang="es-MX" sz="3100" dirty="0" err="1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  <a:t>Enuar</a:t>
            </a:r>
            <a: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  <a:t> Alan Trujillo Gómez</a:t>
            </a: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  <a:t>Archivo Administrativo</a:t>
            </a:r>
          </a:p>
          <a:p>
            <a: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  <a:t>LGAM. I. </a:t>
            </a:r>
            <a:r>
              <a:rPr lang="es-MX" sz="3100" dirty="0" err="1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  <a:t>Lesvia</a:t>
            </a:r>
            <a: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  <a:t> Hernández Zavaleta</a:t>
            </a: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8521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280161"/>
            <a:ext cx="7772400" cy="448759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  <a:t>OBJETIVO</a:t>
            </a: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Que las y los servidores públicos de la Comisión del Agua del Estado de Veracruz, conozcan por normatividad, los procesos y procedimientos que deben llevar a cabo en el archivo de trámite para realizar la adecuada gestión documental garantizando la organización, conservación, disponibilidad integridad y localización expedita de los documentos de archivo, que poseen.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76119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1280161"/>
            <a:ext cx="7772400" cy="4487594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Normatividad</a:t>
            </a:r>
          </a:p>
          <a:p>
            <a:pPr algn="just"/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pPr algn="just"/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Constitución Política de los Estados Unidos Mexicanos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(Art. 6)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Ley General de Archivos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(DOF 15 JUNIO 2018)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Lineamientos para Catalogar, Clasificar y Conservar Documentos y la Organización de los Archivos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(GOE mayo 2008)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Lineamientos para la Organización y Clasificación de Archivos </a:t>
            </a: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(DOF 4 mayo 2016)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Instrumento de Control y Consulta Archivísticos </a:t>
            </a:r>
            <a:r>
              <a:rPr lang="es-MX" sz="27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(08 diciembre 2020)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s-MX" sz="3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s-MX" sz="3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 las que establezcan las demás disposiciones jurídicas aplicables. </a:t>
            </a:r>
            <a:endParaRPr lang="es-MX" sz="24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4288933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FC091D-10E8-4AB3-9410-7FA848F6A79C}"/>
              </a:ext>
            </a:extLst>
          </p:cNvPr>
          <p:cNvSpPr txBox="1">
            <a:spLocks/>
          </p:cNvSpPr>
          <p:nvPr/>
        </p:nvSpPr>
        <p:spPr>
          <a:xfrm>
            <a:off x="685800" y="2250140"/>
            <a:ext cx="7772400" cy="258183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9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¿Que es la Gestión Documental?</a:t>
            </a:r>
          </a:p>
          <a:p>
            <a:endParaRPr lang="es-MX" sz="9200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es-MX" sz="9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 el tratamiento integral de la documentación a lo largo de su ciclo vital, a través de la ejecución de </a:t>
            </a:r>
            <a:r>
              <a:rPr lang="es-MX" sz="9200" i="1" u="sng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procesos de producción, organización, acceso, consulta, valoración documental y conservación</a:t>
            </a:r>
            <a:r>
              <a:rPr lang="es-MX" sz="92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endParaRPr lang="es-MX" sz="3100" dirty="0">
              <a:solidFill>
                <a:schemeClr val="accent1">
                  <a:lumMod val="50000"/>
                </a:schemeClr>
              </a:solidFill>
              <a:latin typeface="Neo Sans Pro" panose="020B0504030504040204" pitchFamily="34" charset="0"/>
            </a:endParaRPr>
          </a:p>
          <a:p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br>
              <a:rPr lang="es-MX" sz="3100" dirty="0">
                <a:solidFill>
                  <a:schemeClr val="accent1">
                    <a:lumMod val="50000"/>
                  </a:schemeClr>
                </a:solidFill>
                <a:latin typeface="Neo Sans Pro" panose="020B0504030504040204" pitchFamily="34" charset="0"/>
              </a:rPr>
            </a:br>
            <a:r>
              <a:rPr lang="es-MX" sz="24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326273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2D44073-4FAD-41D1-9F99-4A196625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388" y="1463690"/>
            <a:ext cx="8193741" cy="444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4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6948C36-27B1-4E2B-9E90-BA4EBB5B5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29553"/>
            <a:ext cx="8577382" cy="492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80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05D8C50-86DE-4829-AF22-36D7C7C0F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34" y="1452282"/>
            <a:ext cx="8579225" cy="455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40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A57F415-5AC3-4D52-BB9A-1C44EE904A78}"/>
              </a:ext>
            </a:extLst>
          </p:cNvPr>
          <p:cNvSpPr txBox="1"/>
          <p:nvPr/>
        </p:nvSpPr>
        <p:spPr>
          <a:xfrm>
            <a:off x="5248860" y="537882"/>
            <a:ext cx="320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CA-Archivo Administrativo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5A8505-4478-4C8E-9EEF-95673E8A7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2" y="1371600"/>
            <a:ext cx="8606706" cy="4706820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FC1B86BB-D370-454D-A030-9CFD7E28652A}"/>
              </a:ext>
            </a:extLst>
          </p:cNvPr>
          <p:cNvSpPr/>
          <p:nvPr/>
        </p:nvSpPr>
        <p:spPr>
          <a:xfrm>
            <a:off x="1111624" y="5271247"/>
            <a:ext cx="1730188" cy="50202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100" dirty="0">
                <a:latin typeface="Arial" panose="020B0604020202020204" pitchFamily="34" charset="0"/>
                <a:cs typeface="Arial" panose="020B0604020202020204" pitchFamily="34" charset="0"/>
              </a:rPr>
              <a:t>Se informa al AGEV y se publica en el portal de CAEV</a:t>
            </a:r>
          </a:p>
        </p:txBody>
      </p:sp>
    </p:spTree>
    <p:extLst>
      <p:ext uri="{BB962C8B-B14F-4D97-AF65-F5344CB8AC3E}">
        <p14:creationId xmlns:p14="http://schemas.microsoft.com/office/powerpoint/2010/main" val="20493577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627</Words>
  <Application>Microsoft Office PowerPoint</Application>
  <PresentationFormat>Presentación en pantalla (4:3)</PresentationFormat>
  <Paragraphs>223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Bradley Hand ITC</vt:lpstr>
      <vt:lpstr>Calibri</vt:lpstr>
      <vt:lpstr>Neo Sans Pro</vt:lpstr>
      <vt:lpstr>Verdana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Jaquelinne Mtz</dc:creator>
  <cp:lastModifiedBy>CAEV-4858</cp:lastModifiedBy>
  <cp:revision>15</cp:revision>
  <dcterms:created xsi:type="dcterms:W3CDTF">2018-12-03T00:31:11Z</dcterms:created>
  <dcterms:modified xsi:type="dcterms:W3CDTF">2022-04-22T15:12:24Z</dcterms:modified>
</cp:coreProperties>
</file>