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8" r:id="rId2"/>
    <p:sldId id="260" r:id="rId3"/>
    <p:sldId id="312" r:id="rId4"/>
    <p:sldId id="313" r:id="rId5"/>
    <p:sldId id="314" r:id="rId6"/>
    <p:sldId id="348" r:id="rId7"/>
    <p:sldId id="320" r:id="rId8"/>
    <p:sldId id="321" r:id="rId9"/>
    <p:sldId id="315" r:id="rId10"/>
    <p:sldId id="322" r:id="rId11"/>
    <p:sldId id="317" r:id="rId12"/>
    <p:sldId id="318" r:id="rId13"/>
    <p:sldId id="323" r:id="rId14"/>
    <p:sldId id="324" r:id="rId15"/>
    <p:sldId id="325" r:id="rId16"/>
    <p:sldId id="326" r:id="rId17"/>
    <p:sldId id="327" r:id="rId18"/>
    <p:sldId id="328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4" r:id="rId33"/>
    <p:sldId id="345" r:id="rId34"/>
    <p:sldId id="347" r:id="rId35"/>
    <p:sldId id="346" r:id="rId36"/>
    <p:sldId id="319" r:id="rId37"/>
  </p:sldIdLst>
  <p:sldSz cx="9144000" cy="6858000" type="screen4x3"/>
  <p:notesSz cx="6797675" cy="9928225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7" autoAdjust="0"/>
    <p:restoredTop sz="90823" autoAdjust="0"/>
  </p:normalViewPr>
  <p:slideViewPr>
    <p:cSldViewPr snapToGrid="0" snapToObjects="1">
      <p:cViewPr varScale="1">
        <p:scale>
          <a:sx n="84" d="100"/>
          <a:sy n="84" d="100"/>
        </p:scale>
        <p:origin x="13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83BDB-0742-43E9-9958-B01D6BC5ACE6}" type="datetimeFigureOut">
              <a:rPr lang="es-MX" smtClean="0"/>
              <a:t>29/09/2023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597A6-801A-4CA2-9657-8E732482F28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223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597A6-801A-4CA2-9657-8E732482F289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39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6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C19F919-F442-4BFC-9975-2A2B4608071E}"/>
              </a:ext>
            </a:extLst>
          </p:cNvPr>
          <p:cNvCxnSpPr/>
          <p:nvPr userDrawn="1"/>
        </p:nvCxnSpPr>
        <p:spPr>
          <a:xfrm>
            <a:off x="2574022" y="482040"/>
            <a:ext cx="0" cy="696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1861270C-70BB-4F5F-964D-FDEBDC91D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6846" y="477428"/>
            <a:ext cx="183112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0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157CD9F-B42B-4258-ACC8-7A2F23D2359B}"/>
              </a:ext>
            </a:extLst>
          </p:cNvPr>
          <p:cNvCxnSpPr/>
          <p:nvPr userDrawn="1"/>
        </p:nvCxnSpPr>
        <p:spPr>
          <a:xfrm>
            <a:off x="2574022" y="482040"/>
            <a:ext cx="0" cy="696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73394045-150F-487F-90F2-AC7AE9E92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6846" y="477428"/>
            <a:ext cx="183112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1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4AB57EB-96F7-4547-A2AE-DEE5FCD0B6DC}"/>
              </a:ext>
            </a:extLst>
          </p:cNvPr>
          <p:cNvCxnSpPr/>
          <p:nvPr userDrawn="1"/>
        </p:nvCxnSpPr>
        <p:spPr>
          <a:xfrm>
            <a:off x="2574022" y="482040"/>
            <a:ext cx="0" cy="696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C4A8B63B-DE2E-4CF3-9006-1A5824E56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6846" y="477428"/>
            <a:ext cx="183112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D2986BC-2F6B-4036-8B69-D4CAFECEB653}"/>
              </a:ext>
            </a:extLst>
          </p:cNvPr>
          <p:cNvCxnSpPr/>
          <p:nvPr userDrawn="1"/>
        </p:nvCxnSpPr>
        <p:spPr>
          <a:xfrm>
            <a:off x="2574022" y="482040"/>
            <a:ext cx="0" cy="696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EF5B4D92-5DCF-4DF8-BE79-122DEE37B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6846" y="477428"/>
            <a:ext cx="183112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3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38071A7-9408-44B2-8BF2-1789F20BF019}"/>
              </a:ext>
            </a:extLst>
          </p:cNvPr>
          <p:cNvCxnSpPr/>
          <p:nvPr userDrawn="1"/>
        </p:nvCxnSpPr>
        <p:spPr>
          <a:xfrm>
            <a:off x="2574022" y="482040"/>
            <a:ext cx="0" cy="696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165254A2-3552-4EFD-AF18-4B4AFB9230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6846" y="477428"/>
            <a:ext cx="183112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6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4368F4E-7C8F-4DBE-9EEC-02BBBDDAADCF}"/>
              </a:ext>
            </a:extLst>
          </p:cNvPr>
          <p:cNvCxnSpPr/>
          <p:nvPr userDrawn="1"/>
        </p:nvCxnSpPr>
        <p:spPr>
          <a:xfrm>
            <a:off x="2574022" y="482040"/>
            <a:ext cx="0" cy="696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E53ED839-9696-4BEE-AD3A-CBE06D815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6846" y="477428"/>
            <a:ext cx="183112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8F03FEE-02CC-4F16-8D80-8860110AE036}"/>
              </a:ext>
            </a:extLst>
          </p:cNvPr>
          <p:cNvCxnSpPr/>
          <p:nvPr userDrawn="1"/>
        </p:nvCxnSpPr>
        <p:spPr>
          <a:xfrm>
            <a:off x="2574022" y="482040"/>
            <a:ext cx="0" cy="696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BE75234A-4865-4320-B15F-A91F91F3D8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6846" y="477428"/>
            <a:ext cx="183112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7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C77B486-543C-43BE-90BF-89AFC35650B5}"/>
              </a:ext>
            </a:extLst>
          </p:cNvPr>
          <p:cNvCxnSpPr/>
          <p:nvPr userDrawn="1"/>
        </p:nvCxnSpPr>
        <p:spPr>
          <a:xfrm>
            <a:off x="2574022" y="482040"/>
            <a:ext cx="0" cy="696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C94DBAEE-3A78-4CA4-B801-FFD60E516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6846" y="477428"/>
            <a:ext cx="183112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2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3E412A7-92B7-42B3-B7F7-031EDAA62B21}"/>
              </a:ext>
            </a:extLst>
          </p:cNvPr>
          <p:cNvCxnSpPr/>
          <p:nvPr userDrawn="1"/>
        </p:nvCxnSpPr>
        <p:spPr>
          <a:xfrm>
            <a:off x="2574022" y="482040"/>
            <a:ext cx="0" cy="696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8434C30F-488C-41A8-8DE7-BA32F14273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6846" y="477428"/>
            <a:ext cx="183112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B3F15CD-D268-47CD-9B78-8938A05346B2}"/>
              </a:ext>
            </a:extLst>
          </p:cNvPr>
          <p:cNvCxnSpPr/>
          <p:nvPr userDrawn="1"/>
        </p:nvCxnSpPr>
        <p:spPr>
          <a:xfrm>
            <a:off x="2574022" y="482040"/>
            <a:ext cx="0" cy="696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D14E8B12-0DF6-4515-BA19-356E4C815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6846" y="477428"/>
            <a:ext cx="183112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34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E7C9E-77EA-834A-848A-977695C11514}" type="datetimeFigureOut">
              <a:rPr lang="es-ES" smtClean="0"/>
              <a:t>29/09/2023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E0BA3-440D-0C49-9DE3-0F87A4ACDF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87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6F290EA-6214-442A-BC05-BD1CB05FD06B}"/>
              </a:ext>
            </a:extLst>
          </p:cNvPr>
          <p:cNvSpPr txBox="1"/>
          <p:nvPr/>
        </p:nvSpPr>
        <p:spPr>
          <a:xfrm>
            <a:off x="439271" y="1613714"/>
            <a:ext cx="82475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COMISIÓN DEL AGUA </a:t>
            </a:r>
          </a:p>
          <a:p>
            <a:pPr algn="ctr"/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DEL ESTADO DE VERACRUZ</a:t>
            </a:r>
          </a:p>
          <a:p>
            <a:pPr algn="ctr"/>
            <a:endParaRPr lang="es-MX" sz="2600" b="1" dirty="0">
              <a:solidFill>
                <a:schemeClr val="tx2">
                  <a:lumMod val="75000"/>
                </a:schemeClr>
              </a:solidFill>
              <a:latin typeface="Monserrat"/>
              <a:cs typeface="Arial" panose="020B0604020202020204" pitchFamily="34" charset="0"/>
            </a:endParaRPr>
          </a:p>
          <a:p>
            <a:pPr algn="ctr"/>
            <a:r>
              <a:rPr lang="es-MX" sz="3600" b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COORDINACIÓN DE ARCHIVOS</a:t>
            </a:r>
          </a:p>
          <a:p>
            <a:pPr algn="ctr"/>
            <a:endParaRPr lang="es-MX" sz="2600" b="1" dirty="0">
              <a:solidFill>
                <a:schemeClr val="tx2">
                  <a:lumMod val="75000"/>
                </a:schemeClr>
              </a:solidFill>
              <a:latin typeface="Monserrat"/>
              <a:cs typeface="Arial" panose="020B0604020202020204" pitchFamily="34" charset="0"/>
            </a:endParaRPr>
          </a:p>
          <a:p>
            <a:pPr algn="ctr"/>
            <a:r>
              <a:rPr lang="es-MX" sz="4400" b="1" dirty="0">
                <a:solidFill>
                  <a:schemeClr val="accent2"/>
                </a:solidFill>
                <a:latin typeface="Monserrat"/>
                <a:cs typeface="Arial" panose="020B0604020202020204" pitchFamily="34" charset="0"/>
              </a:rPr>
              <a:t>Archivo Administrativo</a:t>
            </a:r>
          </a:p>
        </p:txBody>
      </p:sp>
    </p:spTree>
    <p:extLst>
      <p:ext uri="{BB962C8B-B14F-4D97-AF65-F5344CB8AC3E}">
        <p14:creationId xmlns:p14="http://schemas.microsoft.com/office/powerpoint/2010/main" val="7611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nterfaz de usuario gráfica&#10;&#10;Descripción generada automáticamente"/>
          <p:cNvPicPr>
            <a:picLocks noChangeAspect="1"/>
          </p:cNvPicPr>
          <p:nvPr/>
        </p:nvPicPr>
        <p:blipFill rotWithShape="1">
          <a:blip r:embed="rId2"/>
          <a:srcRect l="20212" t="29058" r="20360" b="19688"/>
          <a:stretch/>
        </p:blipFill>
        <p:spPr bwMode="auto">
          <a:xfrm>
            <a:off x="352705" y="2545977"/>
            <a:ext cx="8347075" cy="3678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52249" y="1210253"/>
            <a:ext cx="824753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b="1" dirty="0">
                <a:solidFill>
                  <a:srgbClr val="002060"/>
                </a:solidFill>
                <a:latin typeface="Monserrat"/>
              </a:rPr>
              <a:t>Infracciones Administrativas y Delitos Penales contra el mal manejo de los Archivos: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s-MX" sz="2200" b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Multas de 10 hasta 1500 UMA.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s-MX" sz="2200" b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Prisión de 3 hasta 10 años de prisión y multa de 3 mil a 5 mil UMA.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</p:spTree>
    <p:extLst>
      <p:ext uri="{BB962C8B-B14F-4D97-AF65-F5344CB8AC3E}">
        <p14:creationId xmlns:p14="http://schemas.microsoft.com/office/powerpoint/2010/main" val="21553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056A32A-7D9A-450A-BF0A-ABE1137A0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48" b="13765"/>
          <a:stretch/>
        </p:blipFill>
        <p:spPr bwMode="auto">
          <a:xfrm>
            <a:off x="3841451" y="3629192"/>
            <a:ext cx="4657090" cy="2611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64776" y="1327555"/>
            <a:ext cx="8023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ct val="144000"/>
              <a:buBlip>
                <a:blip r:embed="rId3"/>
              </a:buBlip>
            </a:pPr>
            <a:r>
              <a:rPr lang="es-MX" sz="2200" b="1" i="1" dirty="0">
                <a:solidFill>
                  <a:schemeClr val="accent2"/>
                </a:solidFill>
                <a:latin typeface="Monserrat"/>
                <a:cs typeface="Arial" panose="020B0604020202020204" pitchFamily="34" charset="0"/>
              </a:rPr>
              <a:t>Ley de Fiscalización y Rendición de Cuentas para el Estado de Veracruz de Ignacio de la Llave.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86871" y="2208854"/>
            <a:ext cx="821167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Art. 13</a:t>
            </a:r>
          </a:p>
          <a:p>
            <a:pPr algn="just">
              <a:lnSpc>
                <a:spcPct val="100000"/>
              </a:lnSpc>
            </a:pP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Los Entes Fiscalizables tendrán </a:t>
            </a: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la obligación de proporcionar </a:t>
            </a: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al Órgano, y a su personal actuante o a los Despachos y  Prestadores de servicios de Auditoría debidamente autorizados, </a:t>
            </a: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información y documentación que soliciten </a:t>
            </a: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para realizar las revisiones, compulsas, auditorías e investigaciones, de conformidad con los procedimientos establecidos en esta Ley.</a:t>
            </a:r>
            <a:endParaRPr lang="es-MX" sz="2200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</p:spTree>
    <p:extLst>
      <p:ext uri="{BB962C8B-B14F-4D97-AF65-F5344CB8AC3E}">
        <p14:creationId xmlns:p14="http://schemas.microsoft.com/office/powerpoint/2010/main" val="1488414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B153B4F-ACF9-4D49-8C18-8B3A46F0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611" y="4384920"/>
            <a:ext cx="2889468" cy="18393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090"/>
            <a:ext cx="2544668" cy="203573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58589" y="1434370"/>
            <a:ext cx="7682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ct val="144000"/>
              <a:buBlip>
                <a:blip r:embed="rId4"/>
              </a:buBlip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Ley 336 para la Entrega y Recepción del Poder Ejecutivo y la Administración Pública Municipal.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268073" y="2357718"/>
            <a:ext cx="679524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MX" sz="2200" b="1" i="1" dirty="0">
                <a:solidFill>
                  <a:schemeClr val="tx2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Art. 1. Objeto de la Ley: </a:t>
            </a:r>
            <a:r>
              <a:rPr lang="es-MX" sz="2200" b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regular el proceso </a:t>
            </a:r>
            <a:r>
              <a:rPr lang="es-MX" sz="2200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y </a:t>
            </a:r>
            <a:r>
              <a:rPr lang="es-MX" sz="2200" b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establecer los criterios </a:t>
            </a:r>
            <a:r>
              <a:rPr lang="es-MX" sz="2200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que regirán la </a:t>
            </a:r>
            <a:r>
              <a:rPr lang="es-MX" sz="2200" b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entrega y recepción </a:t>
            </a:r>
            <a:r>
              <a:rPr lang="es-MX" sz="2200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de los </a:t>
            </a:r>
            <a:r>
              <a:rPr lang="es-MX" sz="2200" b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recursos humanos</a:t>
            </a:r>
            <a:r>
              <a:rPr lang="es-MX" sz="2200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, </a:t>
            </a:r>
            <a:r>
              <a:rPr lang="es-MX" sz="2200" b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financieros, materiales y técnicos</a:t>
            </a:r>
            <a:r>
              <a:rPr lang="es-MX" sz="2200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 a cargo de los servidores públicos, ya sea por conclusión del período constitucional o mandato legal, o bien por separación del cargo. </a:t>
            </a:r>
          </a:p>
        </p:txBody>
      </p:sp>
    </p:spTree>
    <p:extLst>
      <p:ext uri="{BB962C8B-B14F-4D97-AF65-F5344CB8AC3E}">
        <p14:creationId xmlns:p14="http://schemas.microsoft.com/office/powerpoint/2010/main" val="41442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VIDEO TUTORIAL DE ENTREGA RECEPCIÓN POR FIN DE LEGISLATURA | Órgano Interno  de Control">
            <a:extLst>
              <a:ext uri="{FF2B5EF4-FFF2-40B4-BE49-F238E27FC236}">
                <a16:creationId xmlns:a16="http://schemas.microsoft.com/office/drawing/2014/main" id="{5952102D-9CD9-434C-8BDA-AFA7623F8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56" y="2895600"/>
            <a:ext cx="5382695" cy="331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-1" y="1251299"/>
            <a:ext cx="503816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Rubros que Integran el expediente de Entrega: 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Organización   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 Planeación   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Marco regulatorio o situación legal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Financiera   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Administrativa (ARCHIVOS)</a:t>
            </a:r>
            <a:endParaRPr lang="es-MX" sz="2200" i="1" dirty="0">
              <a:solidFill>
                <a:schemeClr val="accent1">
                  <a:lumMod val="75000"/>
                </a:schemeClr>
              </a:solidFill>
              <a:latin typeface="Monserrat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Inversión Pública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Transparencia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Control y Fiscalización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Compromisos Institucionales.</a:t>
            </a:r>
          </a:p>
          <a:p>
            <a:pPr algn="just">
              <a:lnSpc>
                <a:spcPct val="100000"/>
              </a:lnSpc>
            </a:pP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				</a:t>
            </a:r>
          </a:p>
          <a:p>
            <a:pPr algn="just">
              <a:lnSpc>
                <a:spcPct val="100000"/>
              </a:lnSpc>
            </a:pPr>
            <a:endParaRPr lang="es-MX" sz="2200" i="1" dirty="0">
              <a:solidFill>
                <a:srgbClr val="002060"/>
              </a:solidFill>
              <a:latin typeface="Monserrat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(Art. 10 LERPEAPM)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</p:spTree>
    <p:extLst>
      <p:ext uri="{BB962C8B-B14F-4D97-AF65-F5344CB8AC3E}">
        <p14:creationId xmlns:p14="http://schemas.microsoft.com/office/powerpoint/2010/main" val="3943998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423D1102-5231-4410-8090-B1F3677E2CD6}"/>
              </a:ext>
            </a:extLst>
          </p:cNvPr>
          <p:cNvSpPr txBox="1">
            <a:spLocks/>
          </p:cNvSpPr>
          <p:nvPr/>
        </p:nvSpPr>
        <p:spPr>
          <a:xfrm>
            <a:off x="418738" y="1241249"/>
            <a:ext cx="6531897" cy="3813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Anexos:</a:t>
            </a:r>
          </a:p>
          <a:p>
            <a:pPr algn="just"/>
            <a:endParaRPr lang="es-MX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dirty="0">
              <a:latin typeface="Arial Black" panose="020B0A040201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932733"/>
              </p:ext>
            </p:extLst>
          </p:nvPr>
        </p:nvGraphicFramePr>
        <p:xfrm>
          <a:off x="255356" y="1627639"/>
          <a:ext cx="877454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66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12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882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No.</a:t>
                      </a:r>
                      <a:r>
                        <a:rPr lang="es-MX" sz="600" baseline="0" dirty="0">
                          <a:solidFill>
                            <a:schemeClr val="tx1"/>
                          </a:solidFill>
                          <a:latin typeface="Monserrat"/>
                        </a:rPr>
                        <a:t> ANEXO/No. DOCTO</a:t>
                      </a:r>
                      <a:endParaRPr lang="es-MX" sz="600" dirty="0">
                        <a:solidFill>
                          <a:schemeClr val="tx1"/>
                        </a:solidFill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DOCUMENTACIÓN</a:t>
                      </a:r>
                    </a:p>
                    <a:p>
                      <a:endParaRPr lang="es-MX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TITULAR DE DEPENDENCIA O ENTIDAD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SECRETARIO TÉCNICO U HOMOLOGO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SUBSECRETARIO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DIRECTOR GENERAL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DIRECTOR DE ÁREA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SUBDIRECTOR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JEFE DE DEPARTAMENTO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solidFill>
                            <a:schemeClr val="tx1"/>
                          </a:solidFill>
                          <a:latin typeface="Monserrat"/>
                        </a:rPr>
                        <a:t>LOS</a:t>
                      </a:r>
                      <a:r>
                        <a:rPr lang="es-MX" sz="600" b="1" baseline="0" dirty="0">
                          <a:solidFill>
                            <a:schemeClr val="tx1"/>
                          </a:solidFill>
                          <a:latin typeface="Monserrat"/>
                        </a:rPr>
                        <a:t> SERVIDORES PÚBLICOS NO SEÑALADOS EN ESTA CLASIFICACIÓN</a:t>
                      </a:r>
                      <a:endParaRPr lang="es-MX" sz="600" b="1" dirty="0">
                        <a:solidFill>
                          <a:schemeClr val="tx1"/>
                        </a:solidFill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DEPENDENCIA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ENTIDAD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MX" sz="600" b="1" dirty="0">
                          <a:latin typeface="Monserrat"/>
                        </a:rPr>
                        <a:t>O EQUIVALENTE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 sz="600" dirty="0">
                        <a:latin typeface="Monserra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981104"/>
              </p:ext>
            </p:extLst>
          </p:nvPr>
        </p:nvGraphicFramePr>
        <p:xfrm>
          <a:off x="255356" y="2420471"/>
          <a:ext cx="876313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6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1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06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27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47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85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9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ARCHIVOS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228"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5.15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600" dirty="0">
                          <a:latin typeface="Monserrat"/>
                        </a:rPr>
                        <a:t>Relación de documentación</a:t>
                      </a:r>
                      <a:r>
                        <a:rPr lang="es-MX" sz="600" baseline="0" dirty="0">
                          <a:latin typeface="Monserrat"/>
                        </a:rPr>
                        <a:t> activa en archivo de trámite</a:t>
                      </a:r>
                      <a:endParaRPr lang="es-MX" sz="600" dirty="0"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233"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5.16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600" dirty="0">
                          <a:latin typeface="Monserrat"/>
                        </a:rPr>
                        <a:t>Inventario de</a:t>
                      </a:r>
                      <a:r>
                        <a:rPr lang="es-MX" sz="600" baseline="0" dirty="0">
                          <a:latin typeface="Monserrat"/>
                        </a:rPr>
                        <a:t> documentación semiactiva en archivo de concentración</a:t>
                      </a:r>
                      <a:endParaRPr lang="es-MX" sz="600" dirty="0"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UA</a:t>
                      </a:r>
                      <a:endParaRPr lang="es-MX" sz="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SA/SRM</a:t>
                      </a:r>
                      <a:endParaRPr lang="es-MX" sz="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DRM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5.17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Inventario de</a:t>
                      </a:r>
                      <a:r>
                        <a:rPr lang="es-MX" sz="600" baseline="0" dirty="0">
                          <a:latin typeface="Monserrat"/>
                        </a:rPr>
                        <a:t> documentación inactiva en archivo histórico</a:t>
                      </a:r>
                      <a:endParaRPr lang="es-MX" sz="600" dirty="0"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UA</a:t>
                      </a:r>
                      <a:endParaRPr lang="es-MX" sz="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SA/SRM</a:t>
                      </a:r>
                      <a:endParaRPr lang="es-MX" sz="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DRM</a:t>
                      </a:r>
                      <a:endParaRPr lang="es-MX" sz="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784"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solidFill>
                            <a:schemeClr val="tx1"/>
                          </a:solidFill>
                          <a:latin typeface="Monserrat"/>
                        </a:rPr>
                        <a:t>5.18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Relación de respaldos de información en medios magnéticos u ópticos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600" dirty="0">
                          <a:latin typeface="Monserrat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600" dirty="0">
                        <a:latin typeface="Mon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02BA1C67-5ABE-A449-C00B-08D11094DD5E}"/>
              </a:ext>
            </a:extLst>
          </p:cNvPr>
          <p:cNvSpPr txBox="1"/>
          <p:nvPr/>
        </p:nvSpPr>
        <p:spPr>
          <a:xfrm>
            <a:off x="255356" y="4584030"/>
            <a:ext cx="82525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50" charset="0"/>
              </a:rPr>
              <a:t>Archivos:</a:t>
            </a:r>
          </a:p>
          <a:p>
            <a:endParaRPr lang="es-MX" sz="16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50" charset="0"/>
            </a:endParaRP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50" charset="0"/>
              </a:rPr>
              <a:t>5.15 Relación de documentación activa en archivo de trámite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50" charset="0"/>
              </a:rPr>
              <a:t>5.16 Inventario de documentación semiactiva en archivo de concentración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50" charset="0"/>
              </a:rPr>
              <a:t>5.17 Inventario de documentación inactiva en archivo histórico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50" charset="0"/>
              </a:rPr>
              <a:t>5.18 Relación de respaldos de información en medios magnéticos u ópticos</a:t>
            </a:r>
          </a:p>
        </p:txBody>
      </p:sp>
    </p:spTree>
    <p:extLst>
      <p:ext uri="{BB962C8B-B14F-4D97-AF65-F5344CB8AC3E}">
        <p14:creationId xmlns:p14="http://schemas.microsoft.com/office/powerpoint/2010/main" val="2363913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B0EB5CA-286A-FDD6-0B40-2E2C05032FBF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3EF70C-24A2-D8E7-5D81-55E66D2E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07" y="1628383"/>
            <a:ext cx="8292230" cy="4459266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4FC6D9DC-A1F4-1261-C10D-B8723C166066}"/>
              </a:ext>
            </a:extLst>
          </p:cNvPr>
          <p:cNvSpPr txBox="1">
            <a:spLocks/>
          </p:cNvSpPr>
          <p:nvPr/>
        </p:nvSpPr>
        <p:spPr>
          <a:xfrm>
            <a:off x="418738" y="1241249"/>
            <a:ext cx="6531897" cy="36933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Anexos:</a:t>
            </a:r>
          </a:p>
          <a:p>
            <a:pPr algn="just"/>
            <a:endParaRPr lang="es-MX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9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0460504-B084-323D-2AFB-F78A15F42D52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164BFF-8F9E-5C26-C1B5-7B5543035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49" y="1807444"/>
            <a:ext cx="8023805" cy="4379059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747D35EB-E533-CAE0-8F0B-D8AD61D3FCC5}"/>
              </a:ext>
            </a:extLst>
          </p:cNvPr>
          <p:cNvSpPr txBox="1">
            <a:spLocks/>
          </p:cNvSpPr>
          <p:nvPr/>
        </p:nvSpPr>
        <p:spPr>
          <a:xfrm>
            <a:off x="569050" y="1241249"/>
            <a:ext cx="6531897" cy="36933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Anexos:</a:t>
            </a:r>
          </a:p>
          <a:p>
            <a:pPr algn="just"/>
            <a:endParaRPr lang="es-MX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88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A1871B4-7325-F770-E647-8089C968E0EF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120CE8-1D43-87E9-60CE-64542D0BC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05" y="1759701"/>
            <a:ext cx="7721158" cy="4423244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0CAE1152-30D7-A797-84D1-FC7B659543F2}"/>
              </a:ext>
            </a:extLst>
          </p:cNvPr>
          <p:cNvSpPr txBox="1">
            <a:spLocks/>
          </p:cNvSpPr>
          <p:nvPr/>
        </p:nvSpPr>
        <p:spPr>
          <a:xfrm>
            <a:off x="830505" y="1254947"/>
            <a:ext cx="6531897" cy="36933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Anexos:</a:t>
            </a:r>
          </a:p>
          <a:p>
            <a:pPr algn="just"/>
            <a:endParaRPr lang="es-MX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1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42AD88E-C045-AE2A-1C06-6BFBF2DDBD63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4840CDC-6EFF-9D6A-4B43-C4813E799A6E}"/>
              </a:ext>
            </a:extLst>
          </p:cNvPr>
          <p:cNvSpPr txBox="1"/>
          <p:nvPr/>
        </p:nvSpPr>
        <p:spPr>
          <a:xfrm>
            <a:off x="388308" y="1451975"/>
            <a:ext cx="821707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Anexos:</a:t>
            </a:r>
          </a:p>
          <a:p>
            <a:pPr algn="just">
              <a:lnSpc>
                <a:spcPct val="100000"/>
              </a:lnSpc>
            </a:pP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5.16 Relación de documentación semiactiva en el Archivo de Concentración (Inventarios).</a:t>
            </a:r>
          </a:p>
          <a:p>
            <a:pPr algn="just">
              <a:lnSpc>
                <a:spcPct val="100000"/>
              </a:lnSpc>
            </a:pP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5.17 Relación de documentación inactiva en el Archivo Histórico</a:t>
            </a:r>
          </a:p>
          <a:p>
            <a:pPr algn="just"/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(Inventarios).</a:t>
            </a:r>
          </a:p>
          <a:p>
            <a:pPr algn="just"/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Estos formatos se harán con los ejemplos del 5.15, cambiando el encabezado del mismo: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C8409F-8F4E-4CDC-5A2E-7899B3343FF4}"/>
              </a:ext>
            </a:extLst>
          </p:cNvPr>
          <p:cNvSpPr txBox="1"/>
          <p:nvPr/>
        </p:nvSpPr>
        <p:spPr>
          <a:xfrm>
            <a:off x="513567" y="4333985"/>
            <a:ext cx="809181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latin typeface="Monserrat"/>
                <a:cs typeface="Arial" panose="020B0604020202020204" pitchFamily="34" charset="0"/>
              </a:rPr>
              <a:t>ANEXOV: ADMINISTRACIÓN</a:t>
            </a:r>
          </a:p>
          <a:p>
            <a:pPr algn="ctr"/>
            <a:r>
              <a:rPr lang="es-MX" sz="1600" b="1" dirty="0">
                <a:latin typeface="Monserrat"/>
                <a:cs typeface="Arial" panose="020B0604020202020204" pitchFamily="34" charset="0"/>
              </a:rPr>
              <a:t>5.16 RELACIÓN DE DOCUMENTACIÓN SEMIACTIVA </a:t>
            </a:r>
          </a:p>
          <a:p>
            <a:pPr algn="ctr"/>
            <a:r>
              <a:rPr lang="es-MX" sz="1600" b="1" dirty="0">
                <a:latin typeface="Monserrat"/>
                <a:cs typeface="Arial" panose="020B0604020202020204" pitchFamily="34" charset="0"/>
              </a:rPr>
              <a:t>EN EL ARCHIVO DE CONCENTRACIÓN</a:t>
            </a:r>
          </a:p>
          <a:p>
            <a:pPr algn="ctr"/>
            <a:r>
              <a:rPr lang="es-MX" sz="1600" b="1" dirty="0">
                <a:latin typeface="Monserrat"/>
                <a:cs typeface="Arial" panose="020B0604020202020204" pitchFamily="34" charset="0"/>
              </a:rPr>
              <a:t>AL</a:t>
            </a:r>
            <a:r>
              <a:rPr lang="es-MX" sz="1600" dirty="0">
                <a:latin typeface="Monserrat"/>
                <a:cs typeface="Arial" panose="020B0604020202020204" pitchFamily="34" charset="0"/>
              </a:rPr>
              <a:t> _____(día)____ </a:t>
            </a:r>
            <a:r>
              <a:rPr lang="es-MX" sz="1600" b="1" dirty="0">
                <a:latin typeface="Monserrat"/>
                <a:cs typeface="Arial" panose="020B0604020202020204" pitchFamily="34" charset="0"/>
              </a:rPr>
              <a:t>DE</a:t>
            </a:r>
            <a:r>
              <a:rPr lang="es-MX" sz="1600" dirty="0">
                <a:latin typeface="Monserrat"/>
                <a:cs typeface="Arial" panose="020B0604020202020204" pitchFamily="34" charset="0"/>
              </a:rPr>
              <a:t> _______(Mes)_______ </a:t>
            </a:r>
            <a:r>
              <a:rPr lang="es-MX" sz="1600" b="1" dirty="0">
                <a:latin typeface="Monserrat"/>
                <a:cs typeface="Arial" panose="020B0604020202020204" pitchFamily="34" charset="0"/>
              </a:rPr>
              <a:t>DE</a:t>
            </a:r>
            <a:r>
              <a:rPr lang="es-MX" sz="1600" dirty="0">
                <a:latin typeface="Monserrat"/>
                <a:cs typeface="Arial" panose="020B0604020202020204" pitchFamily="34" charset="0"/>
              </a:rPr>
              <a:t> ____(Año)____. </a:t>
            </a:r>
            <a:r>
              <a:rPr lang="es-MX" sz="1600" b="1" dirty="0">
                <a:latin typeface="Monserrat"/>
                <a:cs typeface="Arial" panose="020B0604020202020204" pitchFamily="34" charset="0"/>
              </a:rPr>
              <a:t>1</a:t>
            </a:r>
            <a:endParaRPr lang="es-MX" sz="1600" dirty="0">
              <a:latin typeface="Monserra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8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F59B429-9DEC-8E75-67C4-1BC2C811D5CD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81BF86-26C8-EDCD-9F99-687FD96E32BC}"/>
              </a:ext>
            </a:extLst>
          </p:cNvPr>
          <p:cNvSpPr txBox="1"/>
          <p:nvPr/>
        </p:nvSpPr>
        <p:spPr>
          <a:xfrm>
            <a:off x="657615" y="1320251"/>
            <a:ext cx="82358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200" b="1" dirty="0">
                <a:solidFill>
                  <a:srgbClr val="002060"/>
                </a:solidFill>
                <a:latin typeface="Monserrat"/>
              </a:rPr>
              <a:t>Beneficios que se obtienen con la realización del proceso de Entrega-Recepción de los Archivos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045A7E-1E93-FF35-7194-6E199A4C1235}"/>
              </a:ext>
            </a:extLst>
          </p:cNvPr>
          <p:cNvSpPr txBox="1"/>
          <p:nvPr/>
        </p:nvSpPr>
        <p:spPr>
          <a:xfrm>
            <a:off x="654484" y="2089692"/>
            <a:ext cx="783503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Se privilegia la </a:t>
            </a:r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conservación de la memoria institucional</a:t>
            </a: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, y el </a:t>
            </a:r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patrimonio documental </a:t>
            </a: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de la Comisión del Agua del Estado de Veracruz (CAEV);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Se </a:t>
            </a:r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deslindan responsabilidades </a:t>
            </a: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para el </a:t>
            </a:r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servidor público saliente </a:t>
            </a: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y el </a:t>
            </a:r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que inicia </a:t>
            </a: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su función;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Se continua con las acciones y programas institucionales; 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Se cumple con las obligaciones en materia de transparencia , acceso a la información, protección de datos personales  y rendición de cuentas;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Se combate el tráfico, sustracción y comercialización de documentos administrativos e históricos relevantes</a:t>
            </a: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</a:pPr>
            <a:r>
              <a:rPr lang="es-MX" sz="2000" b="1" i="1" dirty="0">
                <a:solidFill>
                  <a:schemeClr val="accent2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LOS DOCUMENTOS DE ARCHIVO NO SON NI SERÁN PATRIMONIO PERSONAL</a:t>
            </a:r>
          </a:p>
        </p:txBody>
      </p:sp>
    </p:spTree>
    <p:extLst>
      <p:ext uri="{BB962C8B-B14F-4D97-AF65-F5344CB8AC3E}">
        <p14:creationId xmlns:p14="http://schemas.microsoft.com/office/powerpoint/2010/main" val="409231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95B9594-4E2C-41CF-87AE-78C5D33E8201}"/>
              </a:ext>
            </a:extLst>
          </p:cNvPr>
          <p:cNvSpPr txBox="1"/>
          <p:nvPr/>
        </p:nvSpPr>
        <p:spPr>
          <a:xfrm>
            <a:off x="1201271" y="1331764"/>
            <a:ext cx="7124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i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800" b="1" i="1" dirty="0">
                <a:solidFill>
                  <a:schemeClr val="accent2"/>
                </a:solidFill>
                <a:latin typeface="Monserrat"/>
              </a:rPr>
              <a:t>Bienvenidos</a:t>
            </a:r>
          </a:p>
          <a:p>
            <a:pPr algn="ctr"/>
            <a:endParaRPr lang="es-MX" sz="2400" i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F93219-6C29-4470-8C21-5BE914DEFEBB}"/>
              </a:ext>
            </a:extLst>
          </p:cNvPr>
          <p:cNvSpPr txBox="1"/>
          <p:nvPr/>
        </p:nvSpPr>
        <p:spPr>
          <a:xfrm>
            <a:off x="4909624" y="709025"/>
            <a:ext cx="341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Coordinación de Archivos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201271" y="4268095"/>
            <a:ext cx="712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“Entrega de Archivos”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201269" y="2991840"/>
            <a:ext cx="7124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Al Taller</a:t>
            </a:r>
          </a:p>
        </p:txBody>
      </p:sp>
    </p:spTree>
    <p:extLst>
      <p:ext uri="{BB962C8B-B14F-4D97-AF65-F5344CB8AC3E}">
        <p14:creationId xmlns:p14="http://schemas.microsoft.com/office/powerpoint/2010/main" val="314183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1D608EA-32F7-A6AE-0428-78A1D9021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173" y="4124085"/>
            <a:ext cx="2029989" cy="20299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31805D0-B6EE-36BA-8198-4673D1C5BC37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8747EA-B4E2-2A83-ED3E-F27FEE660480}"/>
              </a:ext>
            </a:extLst>
          </p:cNvPr>
          <p:cNvSpPr txBox="1">
            <a:spLocks/>
          </p:cNvSpPr>
          <p:nvPr/>
        </p:nvSpPr>
        <p:spPr>
          <a:xfrm>
            <a:off x="313151" y="1346549"/>
            <a:ext cx="7114783" cy="3693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200" b="1" dirty="0">
                <a:solidFill>
                  <a:srgbClr val="002060"/>
                </a:solidFill>
                <a:latin typeface="Montserrat" panose="00000500000000000000" pitchFamily="50" charset="0"/>
              </a:rPr>
              <a:t>Proceso de Entrega-Recepción de los Archivos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ED707A-9E9D-DAEA-AE69-A1D2AF3AFA3F}"/>
              </a:ext>
            </a:extLst>
          </p:cNvPr>
          <p:cNvSpPr txBox="1"/>
          <p:nvPr/>
        </p:nvSpPr>
        <p:spPr>
          <a:xfrm>
            <a:off x="313151" y="2124081"/>
            <a:ext cx="61628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Objetivo </a:t>
            </a:r>
          </a:p>
          <a:p>
            <a:pPr algn="just"/>
            <a:endParaRPr lang="es-MX" sz="2200" b="1" i="1" dirty="0">
              <a:solidFill>
                <a:srgbClr val="002060"/>
              </a:solidFill>
              <a:latin typeface="Monserrat"/>
              <a:cs typeface="Arial" panose="020B0604020202020204" pitchFamily="34" charset="0"/>
            </a:endParaRPr>
          </a:p>
          <a:p>
            <a:pPr algn="just"/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Capacitar a todo el funcionariado de la CAEV, con la finalidad de que, puedan realizar el proceso de Entrega-Recepción de los Archivos de Trámite, Concentración e Históricos, debidamente organizados e inventariados conforme a la normatividad y formalidad establecida.</a:t>
            </a:r>
          </a:p>
        </p:txBody>
      </p:sp>
    </p:spTree>
    <p:extLst>
      <p:ext uri="{BB962C8B-B14F-4D97-AF65-F5344CB8AC3E}">
        <p14:creationId xmlns:p14="http://schemas.microsoft.com/office/powerpoint/2010/main" val="2375203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FC9A5AD-5A0C-01EC-A630-FC499E85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07" y="1923435"/>
            <a:ext cx="4963464" cy="360429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7CA13DD-C16D-9889-6BF9-F65BCFA64178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6C06AAC-9680-02C9-C595-6DCFC68646E9}"/>
              </a:ext>
            </a:extLst>
          </p:cNvPr>
          <p:cNvSpPr txBox="1"/>
          <p:nvPr/>
        </p:nvSpPr>
        <p:spPr>
          <a:xfrm>
            <a:off x="557407" y="1330270"/>
            <a:ext cx="7045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2060"/>
                </a:solidFill>
                <a:latin typeface="Arial Black" panose="020B0A04020102020204" pitchFamily="34" charset="0"/>
              </a:rPr>
              <a:t>Proceso de Entrega-Recepción de los Archivos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28554F-9398-CB00-56D8-1CEDD94B46F3}"/>
              </a:ext>
            </a:extLst>
          </p:cNvPr>
          <p:cNvSpPr txBox="1"/>
          <p:nvPr/>
        </p:nvSpPr>
        <p:spPr>
          <a:xfrm>
            <a:off x="5520871" y="1719081"/>
            <a:ext cx="315696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Los servidores públicos que deban elaborar un acta de Entrega-Recepción al separarse de su empleo, cargo o comisión, </a:t>
            </a: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deberán entregar los archivos que se encuentren bajo custodia, mediante inventarios debidamente validados.</a:t>
            </a:r>
          </a:p>
          <a:p>
            <a:pPr algn="r"/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Art. 17 LGA</a:t>
            </a:r>
          </a:p>
        </p:txBody>
      </p:sp>
    </p:spTree>
    <p:extLst>
      <p:ext uri="{BB962C8B-B14F-4D97-AF65-F5344CB8AC3E}">
        <p14:creationId xmlns:p14="http://schemas.microsoft.com/office/powerpoint/2010/main" val="1296442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545FDC9-5D2B-9F34-367B-B6F8CB2EC32A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7828C9-2B17-6215-EAE8-218A79B6D81A}"/>
              </a:ext>
            </a:extLst>
          </p:cNvPr>
          <p:cNvSpPr txBox="1"/>
          <p:nvPr/>
        </p:nvSpPr>
        <p:spPr>
          <a:xfrm>
            <a:off x="2173266" y="1296629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200" b="1" dirty="0">
                <a:solidFill>
                  <a:srgbClr val="002060"/>
                </a:solidFill>
                <a:latin typeface="Monserrat"/>
              </a:rPr>
              <a:t>COMPARATIVO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C25AFA-42AD-C0B8-EA4A-7A3ECCAF6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92" y="1815552"/>
            <a:ext cx="3664375" cy="37458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4598758-EF1B-DB47-2E0B-BD6664B7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835" y="1815552"/>
            <a:ext cx="3664373" cy="37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61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AEE6608-C14A-EA16-582C-9CB6D15BE0B1}"/>
              </a:ext>
            </a:extLst>
          </p:cNvPr>
          <p:cNvSpPr txBox="1"/>
          <p:nvPr/>
        </p:nvSpPr>
        <p:spPr>
          <a:xfrm>
            <a:off x="4778679" y="667104"/>
            <a:ext cx="3663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081533-1FD6-F4C3-2866-3D1BF199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4" y="1672747"/>
            <a:ext cx="3665668" cy="36007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392386-F8E2-4115-A097-92C9E9F8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679" y="1672746"/>
            <a:ext cx="3863629" cy="360071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C9A847E-BCC2-88BE-5343-ED4709209EAA}"/>
              </a:ext>
            </a:extLst>
          </p:cNvPr>
          <p:cNvSpPr txBox="1"/>
          <p:nvPr/>
        </p:nvSpPr>
        <p:spPr>
          <a:xfrm>
            <a:off x="2138493" y="1256011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200" b="1" dirty="0">
                <a:solidFill>
                  <a:srgbClr val="002060"/>
                </a:solidFill>
                <a:latin typeface="Monserrat"/>
              </a:rPr>
              <a:t>COMPARATIVO</a:t>
            </a:r>
          </a:p>
        </p:txBody>
      </p:sp>
    </p:spTree>
    <p:extLst>
      <p:ext uri="{BB962C8B-B14F-4D97-AF65-F5344CB8AC3E}">
        <p14:creationId xmlns:p14="http://schemas.microsoft.com/office/powerpoint/2010/main" val="2471933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A7AB7F9-F949-7AE3-8D53-3E1FB90F5396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1CD914-ADD7-6C7A-F077-479EC06F10BC}"/>
              </a:ext>
            </a:extLst>
          </p:cNvPr>
          <p:cNvSpPr txBox="1"/>
          <p:nvPr/>
        </p:nvSpPr>
        <p:spPr>
          <a:xfrm>
            <a:off x="594986" y="1317744"/>
            <a:ext cx="74467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200" b="1" dirty="0">
                <a:solidFill>
                  <a:srgbClr val="002060"/>
                </a:solidFill>
                <a:latin typeface="Monserrat"/>
              </a:rPr>
              <a:t>Fases del Proceso de Entrega-Recepción de los Archivos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089B1FD-71AE-3A6D-A92E-F8170171273F}"/>
              </a:ext>
            </a:extLst>
          </p:cNvPr>
          <p:cNvSpPr/>
          <p:nvPr/>
        </p:nvSpPr>
        <p:spPr>
          <a:xfrm>
            <a:off x="594986" y="2095950"/>
            <a:ext cx="2979174" cy="4719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>
                <a:latin typeface="Monserrat"/>
                <a:cs typeface="Arial" panose="020B0604020202020204" pitchFamily="34" charset="0"/>
              </a:rPr>
              <a:t>Fase 1. Informar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FA8EA96-8DB4-01E3-BAAC-C3D5A4057365}"/>
              </a:ext>
            </a:extLst>
          </p:cNvPr>
          <p:cNvSpPr/>
          <p:nvPr/>
        </p:nvSpPr>
        <p:spPr>
          <a:xfrm>
            <a:off x="594986" y="2664027"/>
            <a:ext cx="7936956" cy="4719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i="1" dirty="0">
                <a:latin typeface="Monserrat"/>
                <a:cs typeface="Arial" panose="020B0604020202020204" pitchFamily="34" charset="0"/>
              </a:rPr>
              <a:t>Fase 2. Trabajos Archivísticos a realizar por el servidor público saliente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3E27409-B18D-FE45-4153-AAF09B5B61E1}"/>
              </a:ext>
            </a:extLst>
          </p:cNvPr>
          <p:cNvSpPr txBox="1"/>
          <p:nvPr/>
        </p:nvSpPr>
        <p:spPr>
          <a:xfrm>
            <a:off x="594986" y="3231932"/>
            <a:ext cx="79198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lphaLcParenR"/>
            </a:pPr>
            <a:r>
              <a:rPr lang="es-MX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Identificar los tipos de archivo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MX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Actualización de Inventarios Documentales del Archivo de Trámite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MX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Revisión física de los expedientes a entregar con los inventarios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MX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Fotografiar el Archivo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MX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Anexar</a:t>
            </a:r>
            <a:endParaRPr lang="es-MX" dirty="0">
              <a:latin typeface="Monserrat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8C29788-85C1-7893-DA84-3711B353957A}"/>
              </a:ext>
            </a:extLst>
          </p:cNvPr>
          <p:cNvSpPr/>
          <p:nvPr/>
        </p:nvSpPr>
        <p:spPr>
          <a:xfrm>
            <a:off x="612058" y="5031558"/>
            <a:ext cx="7919884" cy="47194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s-MX" sz="2000" i="1" dirty="0">
                <a:latin typeface="Monserrat"/>
                <a:cs typeface="Arial" panose="020B0604020202020204" pitchFamily="34" charset="0"/>
              </a:rPr>
              <a:t>Fase 3. Protocolo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7997E46-A6AD-F1BF-385C-8F40652C0C9B}"/>
              </a:ext>
            </a:extLst>
          </p:cNvPr>
          <p:cNvSpPr/>
          <p:nvPr/>
        </p:nvSpPr>
        <p:spPr>
          <a:xfrm>
            <a:off x="612058" y="5780199"/>
            <a:ext cx="7919884" cy="47194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s-MX" sz="2000" i="1" dirty="0">
                <a:latin typeface="Monserrat"/>
                <a:cs typeface="Arial" panose="020B0604020202020204" pitchFamily="34" charset="0"/>
              </a:rPr>
              <a:t>Fase 4. Verificación y validación</a:t>
            </a:r>
          </a:p>
        </p:txBody>
      </p:sp>
    </p:spTree>
    <p:extLst>
      <p:ext uri="{BB962C8B-B14F-4D97-AF65-F5344CB8AC3E}">
        <p14:creationId xmlns:p14="http://schemas.microsoft.com/office/powerpoint/2010/main" val="2649165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F16FFDF-7989-0CB8-25C1-D96315194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993" y="4502118"/>
            <a:ext cx="5062385" cy="17145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084F7B1-CC91-5F08-F584-C975692DE185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44B69D8-CEFF-8318-AC78-DE027F9CB6B9}"/>
              </a:ext>
            </a:extLst>
          </p:cNvPr>
          <p:cNvSpPr txBox="1"/>
          <p:nvPr/>
        </p:nvSpPr>
        <p:spPr>
          <a:xfrm>
            <a:off x="594986" y="1317744"/>
            <a:ext cx="74467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200" b="1" dirty="0">
                <a:solidFill>
                  <a:srgbClr val="002060"/>
                </a:solidFill>
                <a:latin typeface="Monserrat"/>
              </a:rPr>
              <a:t>Fases del Proceso de Entrega-Recepción de los Archivos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797C45A-FB6D-ED06-591F-6C33515ACDDB}"/>
              </a:ext>
            </a:extLst>
          </p:cNvPr>
          <p:cNvSpPr/>
          <p:nvPr/>
        </p:nvSpPr>
        <p:spPr>
          <a:xfrm>
            <a:off x="682668" y="1984664"/>
            <a:ext cx="2979174" cy="4719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200" i="1" dirty="0">
                <a:latin typeface="Monserrat"/>
                <a:cs typeface="Arial" panose="020B0604020202020204" pitchFamily="34" charset="0"/>
              </a:rPr>
              <a:t>Fase 1. Informar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B8032C-0CB7-56AB-2BC2-C6B3491C4504}"/>
              </a:ext>
            </a:extLst>
          </p:cNvPr>
          <p:cNvSpPr txBox="1"/>
          <p:nvPr/>
        </p:nvSpPr>
        <p:spPr>
          <a:xfrm>
            <a:off x="594986" y="2566767"/>
            <a:ext cx="824839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El titular de la CAEV, o a quien se designe</a:t>
            </a: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, deberán informar al Órgano Interno de Control y a la </a:t>
            </a: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Coordinación de Archivos del proceso</a:t>
            </a: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2200" i="1" dirty="0">
              <a:solidFill>
                <a:srgbClr val="002060"/>
              </a:solidFill>
              <a:latin typeface="Monserrat"/>
              <a:cs typeface="Arial" panose="020B0604020202020204" pitchFamily="34" charset="0"/>
            </a:endParaRPr>
          </a:p>
          <a:p>
            <a:pPr algn="just"/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El Órgano Interno de Control:</a:t>
            </a:r>
          </a:p>
          <a:p>
            <a:pPr algn="just"/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Vigilará</a:t>
            </a: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 </a:t>
            </a: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que el proceso se desarrolle de manera ordenada, eficiente, transparente, confiable y oportuna.</a:t>
            </a:r>
          </a:p>
        </p:txBody>
      </p:sp>
    </p:spTree>
    <p:extLst>
      <p:ext uri="{BB962C8B-B14F-4D97-AF65-F5344CB8AC3E}">
        <p14:creationId xmlns:p14="http://schemas.microsoft.com/office/powerpoint/2010/main" val="476201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6A12BA6-01F8-C5D4-F180-A112BED56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099" y="4379495"/>
            <a:ext cx="4621469" cy="180345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DE4908C-C7AB-CD66-382C-2240D3CE749E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704F1F-DAC8-EDD6-20AD-AA11018063C2}"/>
              </a:ext>
            </a:extLst>
          </p:cNvPr>
          <p:cNvSpPr txBox="1"/>
          <p:nvPr/>
        </p:nvSpPr>
        <p:spPr>
          <a:xfrm>
            <a:off x="594986" y="1317744"/>
            <a:ext cx="74467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200" b="1" dirty="0">
                <a:solidFill>
                  <a:srgbClr val="002060"/>
                </a:solidFill>
                <a:latin typeface="Monserrat"/>
              </a:rPr>
              <a:t>Fases del Proceso de Entrega-Recepción de los Archivos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3171569-4048-D5B6-5E6B-A96C507F8317}"/>
              </a:ext>
            </a:extLst>
          </p:cNvPr>
          <p:cNvSpPr/>
          <p:nvPr/>
        </p:nvSpPr>
        <p:spPr>
          <a:xfrm>
            <a:off x="682668" y="2054963"/>
            <a:ext cx="2979174" cy="4719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200" i="1" dirty="0">
                <a:latin typeface="Monserrat"/>
              </a:rPr>
              <a:t>Fase 1. Informar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5AE353-E80C-815F-060D-D1C0B57F74A1}"/>
              </a:ext>
            </a:extLst>
          </p:cNvPr>
          <p:cNvSpPr txBox="1"/>
          <p:nvPr/>
        </p:nvSpPr>
        <p:spPr>
          <a:xfrm>
            <a:off x="679647" y="2821368"/>
            <a:ext cx="802292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La Coordinación de Archivos:</a:t>
            </a:r>
          </a:p>
          <a:p>
            <a:pPr algn="just"/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Coadyuvará con las áreas, unidades administrativas y con el Órgano Interno de Control en el </a:t>
            </a: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llenado de los formatos de los anexos </a:t>
            </a: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del proceso de la entrega-recepción </a:t>
            </a: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y de los inventarios documentales </a:t>
            </a: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para que cumplan con los criterios establecidos en las normas aplicables.</a:t>
            </a:r>
          </a:p>
        </p:txBody>
      </p:sp>
    </p:spTree>
    <p:extLst>
      <p:ext uri="{BB962C8B-B14F-4D97-AF65-F5344CB8AC3E}">
        <p14:creationId xmlns:p14="http://schemas.microsoft.com/office/powerpoint/2010/main" val="2458876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C839A83-3E0C-ACEB-7DFC-CE02C67B04A0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159AD0-6D58-BF50-4DB8-99D085CDEB23}"/>
              </a:ext>
            </a:extLst>
          </p:cNvPr>
          <p:cNvSpPr txBox="1"/>
          <p:nvPr/>
        </p:nvSpPr>
        <p:spPr>
          <a:xfrm>
            <a:off x="594986" y="1317744"/>
            <a:ext cx="74467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200" b="1" dirty="0">
                <a:solidFill>
                  <a:srgbClr val="002060"/>
                </a:solidFill>
                <a:latin typeface="Monserrat"/>
              </a:rPr>
              <a:t>Fases del Proceso de Entrega-Recepción de los Archivos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F06038A-A16F-C6CC-E829-E6F6CF817DD5}"/>
              </a:ext>
            </a:extLst>
          </p:cNvPr>
          <p:cNvSpPr/>
          <p:nvPr/>
        </p:nvSpPr>
        <p:spPr>
          <a:xfrm>
            <a:off x="594986" y="2140706"/>
            <a:ext cx="8075415" cy="4719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i="1" dirty="0">
                <a:latin typeface="Monserrat"/>
                <a:cs typeface="Arial" panose="020B0604020202020204" pitchFamily="34" charset="0"/>
              </a:rPr>
              <a:t>Fase 2. Trabajos Archivísticos a realizar por el servidor público saliente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056BE5DF-C207-44E5-58AF-45799AC1B123}"/>
              </a:ext>
            </a:extLst>
          </p:cNvPr>
          <p:cNvSpPr txBox="1">
            <a:spLocks/>
          </p:cNvSpPr>
          <p:nvPr/>
        </p:nvSpPr>
        <p:spPr>
          <a:xfrm>
            <a:off x="612058" y="2628932"/>
            <a:ext cx="8232059" cy="4055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+mj-lt"/>
              <a:buAutoNum type="alphaLcParenR"/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Identificar los tipos de archivo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D91EA2D-A0C2-EFB8-980F-777229DCC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45" y="3218382"/>
            <a:ext cx="2570204" cy="14750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A4FA50D-7B3E-E4D3-5DEE-089E521B5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822" y="3214593"/>
            <a:ext cx="2190845" cy="14750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EEBB567-C86F-C3D0-7BD0-C7F383052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863" y="3218382"/>
            <a:ext cx="2737610" cy="147502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4FFAC8C-9252-1F7E-6E62-FEE5C99623FF}"/>
              </a:ext>
            </a:extLst>
          </p:cNvPr>
          <p:cNvSpPr txBox="1"/>
          <p:nvPr/>
        </p:nvSpPr>
        <p:spPr>
          <a:xfrm>
            <a:off x="248020" y="4725350"/>
            <a:ext cx="2570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2"/>
                </a:solidFill>
                <a:latin typeface="Monserrat"/>
              </a:rPr>
              <a:t>Archivo de Trámite</a:t>
            </a:r>
          </a:p>
          <a:p>
            <a:pPr algn="ctr"/>
            <a:r>
              <a:rPr lang="es-MX" sz="2000" b="1" dirty="0">
                <a:solidFill>
                  <a:schemeClr val="accent2"/>
                </a:solidFill>
                <a:latin typeface="Monserrat"/>
              </a:rPr>
              <a:t>(Documentación Activa)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124093-B8B3-0B83-4B5B-111F6080C3E0}"/>
              </a:ext>
            </a:extLst>
          </p:cNvPr>
          <p:cNvSpPr txBox="1"/>
          <p:nvPr/>
        </p:nvSpPr>
        <p:spPr>
          <a:xfrm>
            <a:off x="3011367" y="4712824"/>
            <a:ext cx="2938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Archivo de Concentración</a:t>
            </a:r>
          </a:p>
          <a:p>
            <a:pPr algn="ctr"/>
            <a:r>
              <a:rPr lang="es-MX" sz="2000" b="1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(Documentación Semiactiva)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8FC2668-A128-A13F-65FB-E4332EF9D615}"/>
              </a:ext>
            </a:extLst>
          </p:cNvPr>
          <p:cNvSpPr txBox="1"/>
          <p:nvPr/>
        </p:nvSpPr>
        <p:spPr>
          <a:xfrm>
            <a:off x="5761502" y="4762566"/>
            <a:ext cx="3095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FF0000"/>
                </a:solidFill>
                <a:latin typeface="Monserrat"/>
              </a:rPr>
              <a:t>Archivo Histórico</a:t>
            </a:r>
          </a:p>
          <a:p>
            <a:pPr algn="ctr"/>
            <a:r>
              <a:rPr lang="es-MX" sz="2000" b="1" dirty="0">
                <a:solidFill>
                  <a:srgbClr val="FF0000"/>
                </a:solidFill>
                <a:latin typeface="Monserrat"/>
              </a:rPr>
              <a:t>(Memoria institucional y </a:t>
            </a:r>
          </a:p>
          <a:p>
            <a:pPr algn="ctr"/>
            <a:r>
              <a:rPr lang="es-MX" sz="2000" b="1" dirty="0">
                <a:solidFill>
                  <a:srgbClr val="FF0000"/>
                </a:solidFill>
                <a:latin typeface="Monserrat"/>
              </a:rPr>
              <a:t>de consulta pública)</a:t>
            </a:r>
          </a:p>
        </p:txBody>
      </p:sp>
    </p:spTree>
    <p:extLst>
      <p:ext uri="{BB962C8B-B14F-4D97-AF65-F5344CB8AC3E}">
        <p14:creationId xmlns:p14="http://schemas.microsoft.com/office/powerpoint/2010/main" val="2711395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75C18E3-9607-6E8E-EDDF-30B64178F069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F8DC6E1-6D37-86D8-4806-88FAE302B3F6}"/>
              </a:ext>
            </a:extLst>
          </p:cNvPr>
          <p:cNvSpPr/>
          <p:nvPr/>
        </p:nvSpPr>
        <p:spPr>
          <a:xfrm>
            <a:off x="459891" y="1416486"/>
            <a:ext cx="8228137" cy="4719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i="1" dirty="0">
                <a:latin typeface="Monserrat"/>
                <a:cs typeface="Arial" panose="020B0604020202020204" pitchFamily="34" charset="0"/>
              </a:rPr>
              <a:t>Fase 2. Trabajos Archivísticos a realizar por el servidor público saliente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62AC67A-6F9D-798A-EA2C-399FA8CA4B07}"/>
              </a:ext>
            </a:extLst>
          </p:cNvPr>
          <p:cNvSpPr txBox="1">
            <a:spLocks/>
          </p:cNvSpPr>
          <p:nvPr/>
        </p:nvSpPr>
        <p:spPr>
          <a:xfrm>
            <a:off x="455970" y="2024559"/>
            <a:ext cx="8232059" cy="38043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b) Actualización de Inventarios Documentales del Archivo de Trámite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91DB61-7A8E-4B78-7124-D1DAFCBAD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27"/>
          <a:stretch/>
        </p:blipFill>
        <p:spPr>
          <a:xfrm>
            <a:off x="459891" y="2404998"/>
            <a:ext cx="8228138" cy="377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92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E0925A5-579E-F904-72C0-DC1F7D910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825" y="4088518"/>
            <a:ext cx="4780817" cy="209887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9151DD6-C382-8B5A-239E-0B2F4324BB2F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4E505ED-70BF-A85D-8DF8-8D744A0FF76D}"/>
              </a:ext>
            </a:extLst>
          </p:cNvPr>
          <p:cNvSpPr/>
          <p:nvPr/>
        </p:nvSpPr>
        <p:spPr>
          <a:xfrm>
            <a:off x="459891" y="1416486"/>
            <a:ext cx="8217309" cy="4719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>
                <a:latin typeface="Monserrat"/>
                <a:cs typeface="Arial" panose="020B0604020202020204" pitchFamily="34" charset="0"/>
              </a:rPr>
              <a:t>Fase 2. Trabajos Archivísticos a realizar por el servidor público saliente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697E2D9F-269E-44CC-BE76-40326F1D9459}"/>
              </a:ext>
            </a:extLst>
          </p:cNvPr>
          <p:cNvSpPr txBox="1">
            <a:spLocks/>
          </p:cNvSpPr>
          <p:nvPr/>
        </p:nvSpPr>
        <p:spPr>
          <a:xfrm>
            <a:off x="463345" y="2072765"/>
            <a:ext cx="8217310" cy="4719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/>
              <a:buAutoNum type="alphaLcParenR" startAt="3"/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Revisión física de los expedientes a l entregar los inventarios</a:t>
            </a:r>
          </a:p>
          <a:p>
            <a:pPr algn="just">
              <a:buFont typeface="Arial"/>
              <a:buAutoNum type="alphaLcParenR" startAt="3"/>
            </a:pPr>
            <a:endParaRPr lang="es-MX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/>
              <a:buAutoNum type="alphaLcParenR" startAt="3"/>
            </a:pPr>
            <a:endParaRPr lang="es-MX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/>
              <a:buAutoNum type="alphaLcParenR" startAt="3"/>
            </a:pPr>
            <a:endParaRPr lang="es-MX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2C64E1A-1AAF-3713-B5BA-810EBB7E06D2}"/>
              </a:ext>
            </a:extLst>
          </p:cNvPr>
          <p:cNvSpPr/>
          <p:nvPr/>
        </p:nvSpPr>
        <p:spPr>
          <a:xfrm>
            <a:off x="459890" y="2569130"/>
            <a:ext cx="8217310" cy="1494972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i="1" dirty="0">
                <a:latin typeface="Monserrat"/>
                <a:cs typeface="Arial" panose="020B0604020202020204" pitchFamily="34" charset="0"/>
              </a:rPr>
              <a:t>Los servidores públicos deberán conocer los Instrumentos de Control y Consulta Archivísticos para que, conforme a sus funciones y atribuciones, puedan consultar las series documentales que les correspondan para poder  entregar sus Inventarios</a:t>
            </a:r>
            <a:r>
              <a:rPr lang="es-MX" sz="2000" dirty="0">
                <a:latin typeface="Monserra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273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94449" y="1232812"/>
            <a:ext cx="8148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accent2"/>
                </a:solidFill>
                <a:latin typeface="Monserrat"/>
              </a:rPr>
              <a:t>Marco Normativo en el Proceso de Entrega Recepción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F93219-6C29-4470-8C21-5BE914DEFEBB}"/>
              </a:ext>
            </a:extLst>
          </p:cNvPr>
          <p:cNvSpPr txBox="1"/>
          <p:nvPr/>
        </p:nvSpPr>
        <p:spPr>
          <a:xfrm>
            <a:off x="4909624" y="680490"/>
            <a:ext cx="3741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40659" y="1694477"/>
            <a:ext cx="83102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ct val="133000"/>
              <a:buBlip>
                <a:blip r:embed="rId2"/>
              </a:buBlip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Constitución Política de los Estados Unidos Mexicanos.</a:t>
            </a:r>
          </a:p>
          <a:p>
            <a:pPr marL="342900" indent="-342900" algn="just">
              <a:buSzPct val="133000"/>
              <a:buBlip>
                <a:blip r:embed="rId2"/>
              </a:buBlip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Ley General de Archivos.</a:t>
            </a:r>
          </a:p>
          <a:p>
            <a:pPr marL="342900" indent="-342900" algn="just">
              <a:buSzPct val="133000"/>
              <a:buBlip>
                <a:blip r:embed="rId2"/>
              </a:buBlip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Ley de Responsabilidades Administrativas para el Estado de Veracruz de Ignacio de la Llave.</a:t>
            </a:r>
          </a:p>
          <a:p>
            <a:pPr marL="342900" indent="-342900" algn="just">
              <a:buSzPct val="133000"/>
              <a:buBlip>
                <a:blip r:embed="rId2"/>
              </a:buBlip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Ley de Fiscalización y Rendición de Cuentas para el Estado de Veracruz de Ignacio de la Llave.</a:t>
            </a:r>
          </a:p>
          <a:p>
            <a:pPr marL="342900" indent="-342900" algn="just">
              <a:buSzPct val="133000"/>
              <a:buBlip>
                <a:blip r:embed="rId2"/>
              </a:buBlip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Ley 336 para la Entrega y Recepción del Poder Ejecutivo y la Administración Pública Municipal.</a:t>
            </a:r>
          </a:p>
          <a:p>
            <a:pPr marL="342900" indent="-342900" algn="just">
              <a:buSzPct val="133000"/>
              <a:buBlip>
                <a:blip r:embed="rId2"/>
              </a:buBlip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Lineamientos en Materia de Entrega y Recepción del Poder Ejecutivo, así como la Separación de Cualquier Servidor Público de su empleo, cargo o comisión dentro de la Administración pública Estatal.</a:t>
            </a:r>
          </a:p>
        </p:txBody>
      </p:sp>
    </p:spTree>
    <p:extLst>
      <p:ext uri="{BB962C8B-B14F-4D97-AF65-F5344CB8AC3E}">
        <p14:creationId xmlns:p14="http://schemas.microsoft.com/office/powerpoint/2010/main" val="420691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8F2A8F5-F31F-E01C-E518-FD52ECE32E68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C46D9A3-131F-52D4-3BA1-0D28F66FA47F}"/>
              </a:ext>
            </a:extLst>
          </p:cNvPr>
          <p:cNvSpPr/>
          <p:nvPr/>
        </p:nvSpPr>
        <p:spPr>
          <a:xfrm>
            <a:off x="503435" y="1296625"/>
            <a:ext cx="8026954" cy="4444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Monserrat"/>
              </a:rPr>
              <a:t>Fase 2. Trabajos Archivísticos a realizar por el servidor público saliente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3CD2F8-2AEB-1A50-7A6B-A2A1094AD699}"/>
              </a:ext>
            </a:extLst>
          </p:cNvPr>
          <p:cNvSpPr txBox="1"/>
          <p:nvPr/>
        </p:nvSpPr>
        <p:spPr>
          <a:xfrm>
            <a:off x="445377" y="1881095"/>
            <a:ext cx="79198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d) Revisión física de los expedientes al entregar los inventarios Deben contar por lo menos con lo siguiente:</a:t>
            </a:r>
          </a:p>
        </p:txBody>
      </p:sp>
      <p:sp>
        <p:nvSpPr>
          <p:cNvPr id="6" name="Globo: flecha hacia abajo 5">
            <a:extLst>
              <a:ext uri="{FF2B5EF4-FFF2-40B4-BE49-F238E27FC236}">
                <a16:creationId xmlns:a16="http://schemas.microsoft.com/office/drawing/2014/main" id="{80AAF6FF-E716-A6E1-8101-0035FA077ACC}"/>
              </a:ext>
            </a:extLst>
          </p:cNvPr>
          <p:cNvSpPr/>
          <p:nvPr/>
        </p:nvSpPr>
        <p:spPr>
          <a:xfrm>
            <a:off x="474407" y="2786345"/>
            <a:ext cx="7919884" cy="615554"/>
          </a:xfrm>
          <a:prstGeom prst="down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serrat"/>
                <a:cs typeface="Arial" panose="020B0604020202020204" pitchFamily="34" charset="0"/>
              </a:rPr>
              <a:t>Cuadro General de Clasificación Archivística</a:t>
            </a:r>
          </a:p>
        </p:txBody>
      </p:sp>
      <p:sp>
        <p:nvSpPr>
          <p:cNvPr id="7" name="Globo: flecha hacia abajo 6">
            <a:extLst>
              <a:ext uri="{FF2B5EF4-FFF2-40B4-BE49-F238E27FC236}">
                <a16:creationId xmlns:a16="http://schemas.microsoft.com/office/drawing/2014/main" id="{6C1E475F-6E8E-4366-283B-0C77C6C37703}"/>
              </a:ext>
            </a:extLst>
          </p:cNvPr>
          <p:cNvSpPr/>
          <p:nvPr/>
        </p:nvSpPr>
        <p:spPr>
          <a:xfrm>
            <a:off x="503435" y="3418718"/>
            <a:ext cx="7919884" cy="615555"/>
          </a:xfrm>
          <a:prstGeom prst="down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serrat"/>
                <a:cs typeface="Arial" panose="020B0604020202020204" pitchFamily="34" charset="0"/>
              </a:rPr>
              <a:t>Catálogo de Disposición Documental 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1B85D57-653E-1C03-1346-317A908A7E40}"/>
              </a:ext>
            </a:extLst>
          </p:cNvPr>
          <p:cNvSpPr/>
          <p:nvPr/>
        </p:nvSpPr>
        <p:spPr>
          <a:xfrm>
            <a:off x="474407" y="4183695"/>
            <a:ext cx="7919884" cy="475391"/>
          </a:xfrm>
          <a:prstGeom prst="roundRect">
            <a:avLst/>
          </a:prstGeom>
          <a:solidFill>
            <a:srgbClr val="D52B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serrat"/>
                <a:cs typeface="Arial" panose="020B0604020202020204" pitchFamily="34" charset="0"/>
              </a:rPr>
              <a:t>Inventarios Documentales</a:t>
            </a:r>
          </a:p>
        </p:txBody>
      </p:sp>
      <p:sp>
        <p:nvSpPr>
          <p:cNvPr id="9" name="Globo: flecha hacia abajo 8">
            <a:extLst>
              <a:ext uri="{FF2B5EF4-FFF2-40B4-BE49-F238E27FC236}">
                <a16:creationId xmlns:a16="http://schemas.microsoft.com/office/drawing/2014/main" id="{202FCE9B-D799-263A-5D81-E936406F0774}"/>
              </a:ext>
            </a:extLst>
          </p:cNvPr>
          <p:cNvSpPr/>
          <p:nvPr/>
        </p:nvSpPr>
        <p:spPr>
          <a:xfrm>
            <a:off x="488921" y="4622962"/>
            <a:ext cx="7919884" cy="914400"/>
          </a:xfrm>
          <a:prstGeom prst="down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0F0784B-5A14-0518-F4DB-97B6DB6BB87B}"/>
              </a:ext>
            </a:extLst>
          </p:cNvPr>
          <p:cNvSpPr/>
          <p:nvPr/>
        </p:nvSpPr>
        <p:spPr>
          <a:xfrm>
            <a:off x="517950" y="4653403"/>
            <a:ext cx="2611049" cy="537091"/>
          </a:xfrm>
          <a:prstGeom prst="rect">
            <a:avLst/>
          </a:prstGeom>
          <a:solidFill>
            <a:srgbClr val="AB5D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Monserrat"/>
              </a:rPr>
              <a:t>General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C1E142F-DD7F-945E-CE5F-B94532813804}"/>
              </a:ext>
            </a:extLst>
          </p:cNvPr>
          <p:cNvSpPr/>
          <p:nvPr/>
        </p:nvSpPr>
        <p:spPr>
          <a:xfrm>
            <a:off x="3128824" y="4653403"/>
            <a:ext cx="2611049" cy="537091"/>
          </a:xfrm>
          <a:prstGeom prst="rect">
            <a:avLst/>
          </a:prstGeom>
          <a:solidFill>
            <a:srgbClr val="AFB1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Monserrat"/>
              </a:rPr>
              <a:t>Transferencia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75A8AA6-F144-8ED5-758B-A04368ED0570}"/>
              </a:ext>
            </a:extLst>
          </p:cNvPr>
          <p:cNvSpPr/>
          <p:nvPr/>
        </p:nvSpPr>
        <p:spPr>
          <a:xfrm>
            <a:off x="5754212" y="4659086"/>
            <a:ext cx="2611049" cy="537091"/>
          </a:xfrm>
          <a:prstGeom prst="rect">
            <a:avLst/>
          </a:prstGeom>
          <a:solidFill>
            <a:srgbClr val="CF3D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Monserrat"/>
              </a:rPr>
              <a:t>Baja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3217F56C-B70B-5C5F-D7CC-DE0D0A8DE2C6}"/>
              </a:ext>
            </a:extLst>
          </p:cNvPr>
          <p:cNvSpPr/>
          <p:nvPr/>
        </p:nvSpPr>
        <p:spPr>
          <a:xfrm>
            <a:off x="517949" y="5537362"/>
            <a:ext cx="7890856" cy="4719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serrat"/>
                <a:cs typeface="Arial" panose="020B0604020202020204" pitchFamily="34" charset="0"/>
              </a:rPr>
              <a:t>Guía Documental</a:t>
            </a:r>
          </a:p>
        </p:txBody>
      </p:sp>
    </p:spTree>
    <p:extLst>
      <p:ext uri="{BB962C8B-B14F-4D97-AF65-F5344CB8AC3E}">
        <p14:creationId xmlns:p14="http://schemas.microsoft.com/office/powerpoint/2010/main" val="1219685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2691F2F-AFBE-AFE4-E605-132CD31209C9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4F35514D-0854-78F8-353C-D2B932182955}"/>
              </a:ext>
            </a:extLst>
          </p:cNvPr>
          <p:cNvSpPr/>
          <p:nvPr/>
        </p:nvSpPr>
        <p:spPr>
          <a:xfrm>
            <a:off x="369235" y="1318186"/>
            <a:ext cx="8228583" cy="4719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i="1" dirty="0">
                <a:latin typeface="Monserrat"/>
                <a:cs typeface="Arial" panose="020B0604020202020204" pitchFamily="34" charset="0"/>
              </a:rPr>
              <a:t>Fase 2. Trabajos Archivísticos a realizar por el servidor público saliente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9FABE060-F793-55EC-6379-5675A08D9F5A}"/>
              </a:ext>
            </a:extLst>
          </p:cNvPr>
          <p:cNvSpPr txBox="1">
            <a:spLocks/>
          </p:cNvSpPr>
          <p:nvPr/>
        </p:nvSpPr>
        <p:spPr>
          <a:xfrm>
            <a:off x="369237" y="2038086"/>
            <a:ext cx="3175629" cy="3669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d) Fotografiar el Archivo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220F3E-825E-5868-BAEB-7832F3CFDC55}"/>
              </a:ext>
            </a:extLst>
          </p:cNvPr>
          <p:cNvSpPr txBox="1"/>
          <p:nvPr/>
        </p:nvSpPr>
        <p:spPr>
          <a:xfrm>
            <a:off x="369237" y="2757986"/>
            <a:ext cx="24989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Deberás sacar un reporte fotográfico de como tienes los expedientes, mismos que ya deberán estar debidamente organizados y  clasificados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D870E53-49C5-6016-215A-F1BC396AC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06" y="4180812"/>
            <a:ext cx="2330245" cy="16644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474862-ACF4-ADD1-D399-A7F749710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765" y="2163362"/>
            <a:ext cx="2372742" cy="16644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6AC800B-E9E4-C836-EA61-8085C416D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809" y="3936407"/>
            <a:ext cx="2322009" cy="17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68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8D377A1-4E5C-35D5-5E0D-FD3F514D903C}"/>
              </a:ext>
            </a:extLst>
          </p:cNvPr>
          <p:cNvSpPr/>
          <p:nvPr/>
        </p:nvSpPr>
        <p:spPr>
          <a:xfrm>
            <a:off x="481263" y="1422133"/>
            <a:ext cx="8089599" cy="4719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i="1" dirty="0">
                <a:latin typeface="Monserrat"/>
                <a:cs typeface="Arial" panose="020B0604020202020204" pitchFamily="34" charset="0"/>
              </a:rPr>
              <a:t>Fase 2. Trabajos Archivísticos a realizar por el servidor público saliente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C89E9E-3B7A-6F73-3888-2EAC9D444D34}"/>
              </a:ext>
            </a:extLst>
          </p:cNvPr>
          <p:cNvSpPr txBox="1">
            <a:spLocks/>
          </p:cNvSpPr>
          <p:nvPr/>
        </p:nvSpPr>
        <p:spPr>
          <a:xfrm>
            <a:off x="779205" y="2199044"/>
            <a:ext cx="1813683" cy="4314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e) Anexar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70A71BB-8CF1-3FFC-13CB-F0CF220DEF3F}"/>
              </a:ext>
            </a:extLst>
          </p:cNvPr>
          <p:cNvSpPr/>
          <p:nvPr/>
        </p:nvSpPr>
        <p:spPr>
          <a:xfrm>
            <a:off x="779206" y="2935428"/>
            <a:ext cx="4445937" cy="24734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200" dirty="0">
                <a:latin typeface="Monserrat"/>
              </a:rPr>
              <a:t>           </a:t>
            </a:r>
            <a:r>
              <a:rPr lang="es-MX" sz="2200" i="1" dirty="0">
                <a:latin typeface="Monserrat"/>
                <a:cs typeface="Arial" panose="020B0604020202020204" pitchFamily="34" charset="0"/>
              </a:rPr>
              <a:t>En su  caso: Oficios o actas de extravío, pérdida, robo o baja de documentos de archivos, teniendo que quedar asentados en el acta de Entrega Recepción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376EF9-4C83-09D8-847D-13E18CD07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77986">
            <a:off x="5998755" y="2677603"/>
            <a:ext cx="2082784" cy="260551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13CF66E-E12E-70C1-2237-70E5B6CDB16C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</p:spTree>
    <p:extLst>
      <p:ext uri="{BB962C8B-B14F-4D97-AF65-F5344CB8AC3E}">
        <p14:creationId xmlns:p14="http://schemas.microsoft.com/office/powerpoint/2010/main" val="3423873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E2452BF-E343-5CAB-A094-692923AE7C33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A2748D0-1045-2E16-C7F2-7B02223ADE72}"/>
              </a:ext>
            </a:extLst>
          </p:cNvPr>
          <p:cNvSpPr/>
          <p:nvPr/>
        </p:nvSpPr>
        <p:spPr>
          <a:xfrm>
            <a:off x="488920" y="1508636"/>
            <a:ext cx="7919884" cy="47194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dirty="0"/>
              <a:t>           </a:t>
            </a:r>
            <a:r>
              <a:rPr lang="es-MX" sz="2000" b="1" dirty="0">
                <a:latin typeface="Monserrat"/>
              </a:rPr>
              <a:t>Fase 3. Protocolo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EBAAF42-F28C-484F-9D2F-5481C1223464}"/>
              </a:ext>
            </a:extLst>
          </p:cNvPr>
          <p:cNvSpPr txBox="1">
            <a:spLocks/>
          </p:cNvSpPr>
          <p:nvPr/>
        </p:nvSpPr>
        <p:spPr>
          <a:xfrm>
            <a:off x="2805830" y="2248807"/>
            <a:ext cx="5586888" cy="39341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Dar lectura al Acta de Entrega Recepción y anexos.</a:t>
            </a:r>
          </a:p>
          <a:p>
            <a:pPr marL="0" indent="0" algn="just">
              <a:buNone/>
            </a:pP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Entre otros deben integrar:</a:t>
            </a:r>
          </a:p>
          <a:p>
            <a:pPr marL="0" indent="0" algn="just">
              <a:buNone/>
            </a:pPr>
            <a:endParaRPr lang="es-MX" sz="2000" i="1" dirty="0">
              <a:solidFill>
                <a:srgbClr val="002060"/>
              </a:solidFill>
              <a:latin typeface="Monserrat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Relación de archivos a cargo y documentación soporte </a:t>
            </a: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de la información proporcionada, relacionada con las facultades que competan al área (</a:t>
            </a:r>
            <a:r>
              <a:rPr lang="es-MX" sz="20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Inventario de documentos y archivos</a:t>
            </a: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).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MX" sz="20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Los servidores públicos salientes y entrantes, deberán solicitar copia de su acta y anexos de la Entrega y Recepción.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AA8098-564B-D5A3-A0B9-DF92A9C90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20" y="2248807"/>
            <a:ext cx="2210737" cy="16860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E563716-731F-6538-6B60-E2D6A202B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26" y="4090582"/>
            <a:ext cx="1903957" cy="190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84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2936AF1-49CB-648E-A099-A2518769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81" y="2390351"/>
            <a:ext cx="2757948" cy="356050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6DB3E4F-946C-7895-8A40-FC85327ACD99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4FB97E4-9CB2-0C4A-7EFA-944F6889BB1A}"/>
              </a:ext>
            </a:extLst>
          </p:cNvPr>
          <p:cNvSpPr/>
          <p:nvPr/>
        </p:nvSpPr>
        <p:spPr>
          <a:xfrm>
            <a:off x="372806" y="1424447"/>
            <a:ext cx="5592565" cy="47194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Monserrat"/>
              </a:rPr>
              <a:t>Fase 4. Verificación y validación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C1FB0A1E-7219-4AB3-64D0-139EE8854819}"/>
              </a:ext>
            </a:extLst>
          </p:cNvPr>
          <p:cNvSpPr txBox="1">
            <a:spLocks/>
          </p:cNvSpPr>
          <p:nvPr/>
        </p:nvSpPr>
        <p:spPr>
          <a:xfrm>
            <a:off x="372806" y="2107321"/>
            <a:ext cx="5592565" cy="384353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El servidor público entrante, </a:t>
            </a:r>
            <a:r>
              <a:rPr lang="es-MX" sz="24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cuenta con treinta días naturales </a:t>
            </a:r>
            <a:r>
              <a:rPr lang="es-MX" sz="24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 partir de la fecha de recepción </a:t>
            </a:r>
            <a:r>
              <a:rPr lang="es-MX" sz="24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para verificar y validar que la información esté completa y sin irregularidades</a:t>
            </a:r>
            <a:r>
              <a:rPr lang="es-MX" sz="24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, caso contrario, en ese término, deberá remitir al Órgano Interno de Control sus requerimientos para que éste haga lo propio.</a:t>
            </a:r>
          </a:p>
          <a:p>
            <a:pPr algn="just"/>
            <a:endParaRPr lang="es-MX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El Servidor público saliente, </a:t>
            </a:r>
            <a:r>
              <a:rPr lang="es-MX" sz="24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deberá aclarar y complementar la información que se le requiera para solventar  las observaciones emitidas,</a:t>
            </a:r>
            <a:r>
              <a:rPr lang="es-MX" sz="24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 debiendo saber que </a:t>
            </a:r>
            <a:r>
              <a:rPr lang="es-MX" sz="24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la entrega no lo exime de responsabilidades en que hubiera incurrido </a:t>
            </a:r>
            <a:r>
              <a:rPr lang="es-MX" sz="24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en el desempeño de sus  funciones, cargo o comisión.</a:t>
            </a:r>
          </a:p>
          <a:p>
            <a:pPr algn="just"/>
            <a:endParaRPr lang="es-MX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387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322A8A-D2FE-417A-761B-AED8F1130B47}"/>
              </a:ext>
            </a:extLst>
          </p:cNvPr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8EF966B-3F7A-1368-F0C1-2F8544E86F52}"/>
              </a:ext>
            </a:extLst>
          </p:cNvPr>
          <p:cNvSpPr/>
          <p:nvPr/>
        </p:nvSpPr>
        <p:spPr>
          <a:xfrm>
            <a:off x="503435" y="1515282"/>
            <a:ext cx="7919884" cy="47194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Monserrat"/>
              </a:rPr>
              <a:t>Fase 4. Verificación y validación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B6550015-1C64-E619-6803-38A358FE216B}"/>
              </a:ext>
            </a:extLst>
          </p:cNvPr>
          <p:cNvSpPr txBox="1">
            <a:spLocks/>
          </p:cNvSpPr>
          <p:nvPr/>
        </p:nvSpPr>
        <p:spPr>
          <a:xfrm>
            <a:off x="503435" y="2371329"/>
            <a:ext cx="5795764" cy="35387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Denuncia</a:t>
            </a: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 por parte </a:t>
            </a: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del Servidor público entrante</a:t>
            </a: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 ante la autoridad competente </a:t>
            </a: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por responsabilidad del servidor público saliente</a:t>
            </a: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, al no realizar entrega de:</a:t>
            </a:r>
          </a:p>
          <a:p>
            <a:pPr algn="just"/>
            <a:endParaRPr lang="es-MX" sz="2200" i="1" dirty="0">
              <a:solidFill>
                <a:srgbClr val="002060"/>
              </a:solidFill>
              <a:latin typeface="Monserrat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Los recursos asignados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MX" sz="2200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Asuntos a su cargo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Y DE LA DOCUMENTACIÓN Y ARCHIVOS QUE TENGA EN SU POSESIÓN.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s-MX" sz="2200" i="1" dirty="0">
              <a:solidFill>
                <a:srgbClr val="002060"/>
              </a:solidFill>
              <a:latin typeface="Monserra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Motivando la aclaración o aplicación de sanciones</a:t>
            </a:r>
          </a:p>
          <a:p>
            <a:pPr algn="just"/>
            <a:endParaRPr lang="es-MX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C224F3-4A5D-BBD4-61DF-34FCAD47A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052" y="2458126"/>
            <a:ext cx="2673853" cy="345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83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8A2FCB-21BF-695F-FA36-E07F02993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324" y="1981269"/>
            <a:ext cx="4566510" cy="34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2729" y="1348753"/>
            <a:ext cx="80682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ct val="144000"/>
              <a:buBlip>
                <a:blip r:embed="rId2"/>
              </a:buBlip>
            </a:pPr>
            <a:r>
              <a:rPr lang="es-MX" sz="2200" b="1" i="1" dirty="0">
                <a:solidFill>
                  <a:schemeClr val="accent2"/>
                </a:solidFill>
                <a:latin typeface="Monserrat"/>
                <a:cs typeface="Arial" panose="020B0604020202020204" pitchFamily="34" charset="0"/>
              </a:rPr>
              <a:t>Constitución Política de los Estados Unidos Mexicanos.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1F93219-6C29-4470-8C21-5BE914DEFEBB}"/>
              </a:ext>
            </a:extLst>
          </p:cNvPr>
          <p:cNvSpPr txBox="1"/>
          <p:nvPr/>
        </p:nvSpPr>
        <p:spPr>
          <a:xfrm>
            <a:off x="4909624" y="646065"/>
            <a:ext cx="3741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18565" y="2036820"/>
            <a:ext cx="48947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Art. 6, apartado A, Fracciones I y V</a:t>
            </a:r>
          </a:p>
          <a:p>
            <a:pPr algn="just"/>
            <a:endParaRPr lang="es-MX" sz="2200" b="1" i="1" dirty="0">
              <a:solidFill>
                <a:srgbClr val="002060"/>
              </a:solidFill>
              <a:latin typeface="Monserrat"/>
              <a:cs typeface="Arial" panose="020B0604020202020204" pitchFamily="34" charset="0"/>
            </a:endParaRPr>
          </a:p>
          <a:p>
            <a:pPr algn="just"/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Los sujetos obligados deberán documentar todo acto que derive del ejercicio de sus facultades, competencias o funciones y preservar sus documentos en archivos administrativos actualizados.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5" y="1898735"/>
            <a:ext cx="3101788" cy="417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89" y="3638011"/>
            <a:ext cx="3451411" cy="258855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867507" y="69298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01509" y="1415824"/>
            <a:ext cx="39124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SzPct val="144000"/>
              <a:buBlip>
                <a:blip r:embed="rId3"/>
              </a:buBlip>
            </a:pPr>
            <a:r>
              <a:rPr lang="es-MX" sz="2200" b="1" i="1" dirty="0">
                <a:solidFill>
                  <a:schemeClr val="accent2"/>
                </a:solidFill>
                <a:latin typeface="Monserrat"/>
                <a:cs typeface="Arial" panose="020B0604020202020204" pitchFamily="34" charset="0"/>
              </a:rPr>
              <a:t>Ley General de Archivos.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01510" y="1997839"/>
            <a:ext cx="874249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4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Art. 10.</a:t>
            </a:r>
          </a:p>
          <a:p>
            <a:pPr algn="just"/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Cada sujeto obligado es responsable de organizar y conservar sus archivos; de la operación de su sistema institucional; del cumplimiento de lo dispuesto por esta Ley; (…); </a:t>
            </a: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y deberán garantizar que no se sustraigan, dañen o eliminen documentos de archivo y la información a su cargo.</a:t>
            </a:r>
            <a:endParaRPr lang="es-MX" sz="2200" b="1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</p:spTree>
    <p:extLst>
      <p:ext uri="{BB962C8B-B14F-4D97-AF65-F5344CB8AC3E}">
        <p14:creationId xmlns:p14="http://schemas.microsoft.com/office/powerpoint/2010/main" val="40361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C12928-4827-4EF2-B75B-C16939B18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261" y="3958388"/>
            <a:ext cx="3588774" cy="227140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867507" y="69298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8612" y="1268576"/>
            <a:ext cx="89467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2200" b="1" i="1" dirty="0">
              <a:solidFill>
                <a:srgbClr val="002060"/>
              </a:solidFill>
              <a:latin typeface="Monserrat"/>
              <a:cs typeface="Arial" panose="020B0604020202020204" pitchFamily="34" charset="0"/>
            </a:endParaRPr>
          </a:p>
          <a:p>
            <a:pPr algn="just"/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Los servidores Públicos que concluyan su empleo, cargo o comisión, </a:t>
            </a: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deberán garantizar la entrega de los archivos </a:t>
            </a: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a quiénes los sustituyan, </a:t>
            </a: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debiendo estar organizados y descritos </a:t>
            </a: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de </a:t>
            </a: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conformidad con los instrumentos de control y consulta archivísticos</a:t>
            </a: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 (Cuadro General de Clasificación Archivística, Catálogo de Disposición Documental, Guía de Archivos e </a:t>
            </a: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Inventarios</a:t>
            </a: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) que identifiquen la función que les dio origen en los términos de esta Ley.</a:t>
            </a:r>
          </a:p>
        </p:txBody>
      </p:sp>
    </p:spTree>
    <p:extLst>
      <p:ext uri="{BB962C8B-B14F-4D97-AF65-F5344CB8AC3E}">
        <p14:creationId xmlns:p14="http://schemas.microsoft.com/office/powerpoint/2010/main" val="286355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7576" y="1129169"/>
            <a:ext cx="898970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24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Art. 12.</a:t>
            </a:r>
          </a:p>
          <a:p>
            <a:pPr algn="just"/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Los sujetos obligados deberán mantener los documentos contenidos en sus archivos en el </a:t>
            </a: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orden original </a:t>
            </a: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en que fueron producidos, conforme a los procesos de gestión documental  que incluyen la </a:t>
            </a: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producción, organización, acceso, consulta y valoración documental, disposición documental y conservación</a:t>
            </a: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, en los términos establecidos.</a:t>
            </a:r>
            <a:endParaRPr lang="es-MX" sz="2200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362574" y="4823504"/>
            <a:ext cx="3734710" cy="1323439"/>
          </a:xfrm>
          <a:prstGeom prst="rect">
            <a:avLst/>
          </a:prstGeom>
          <a:noFill/>
          <a:ln cmpd="dbl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000" b="1" i="1" dirty="0">
                <a:solidFill>
                  <a:schemeClr val="accent2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Sección: 1S  Servicios</a:t>
            </a:r>
          </a:p>
          <a:p>
            <a:r>
              <a:rPr lang="es-MX" sz="1000" b="1" i="1" dirty="0">
                <a:solidFill>
                  <a:schemeClr val="tx2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Serie:   12    Autorización de Factibilidades de agua y/o Drenaje Sanitario</a:t>
            </a:r>
          </a:p>
          <a:p>
            <a:r>
              <a:rPr lang="es-MX" sz="10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Subserie: .1 Factibilidades pagadas</a:t>
            </a:r>
          </a:p>
          <a:p>
            <a:r>
              <a:rPr lang="es-MX" sz="1000" b="1" i="1" dirty="0">
                <a:solidFill>
                  <a:schemeClr val="accent2"/>
                </a:solidFill>
                <a:latin typeface="Monserrat"/>
                <a:cs typeface="Arial" panose="020B0604020202020204" pitchFamily="34" charset="0"/>
              </a:rPr>
              <a:t>Código de la Serie:  1S12.1/001/2023</a:t>
            </a:r>
          </a:p>
          <a:p>
            <a:r>
              <a:rPr lang="es-MX" sz="1000" b="1" i="1" dirty="0">
                <a:solidFill>
                  <a:schemeClr val="tx2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Valor documental: A  J/L</a:t>
            </a:r>
          </a:p>
          <a:p>
            <a:r>
              <a:rPr lang="es-MX" sz="10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Tiempo de conservación: 6 años</a:t>
            </a:r>
          </a:p>
          <a:p>
            <a:r>
              <a:rPr lang="es-MX" sz="1000" b="1" i="1" dirty="0">
                <a:solidFill>
                  <a:schemeClr val="accent2"/>
                </a:solidFill>
                <a:latin typeface="Monserrat"/>
                <a:cs typeface="Arial" panose="020B0604020202020204" pitchFamily="34" charset="0"/>
              </a:rPr>
              <a:t>Técnica de Selección: Conservación</a:t>
            </a:r>
          </a:p>
        </p:txBody>
      </p:sp>
      <p:sp>
        <p:nvSpPr>
          <p:cNvPr id="22" name="Flecha derecha 21"/>
          <p:cNvSpPr/>
          <p:nvPr/>
        </p:nvSpPr>
        <p:spPr>
          <a:xfrm>
            <a:off x="2713198" y="4429796"/>
            <a:ext cx="708212" cy="29540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7" name="Grupo 36"/>
          <p:cNvGrpSpPr/>
          <p:nvPr/>
        </p:nvGrpSpPr>
        <p:grpSpPr>
          <a:xfrm>
            <a:off x="3449658" y="3657935"/>
            <a:ext cx="1698386" cy="1715519"/>
            <a:chOff x="3449658" y="3657935"/>
            <a:chExt cx="1698386" cy="1715519"/>
          </a:xfrm>
        </p:grpSpPr>
        <p:grpSp>
          <p:nvGrpSpPr>
            <p:cNvPr id="34" name="Grupo 33"/>
            <p:cNvGrpSpPr/>
            <p:nvPr/>
          </p:nvGrpSpPr>
          <p:grpSpPr>
            <a:xfrm>
              <a:off x="3449658" y="3657935"/>
              <a:ext cx="1698386" cy="1349494"/>
              <a:chOff x="2914287" y="4213533"/>
              <a:chExt cx="1698386" cy="1349494"/>
            </a:xfrm>
          </p:grpSpPr>
          <p:sp>
            <p:nvSpPr>
              <p:cNvPr id="23" name="Documento 22"/>
              <p:cNvSpPr/>
              <p:nvPr/>
            </p:nvSpPr>
            <p:spPr>
              <a:xfrm>
                <a:off x="3247465" y="4213533"/>
                <a:ext cx="1152000" cy="504000"/>
              </a:xfrm>
              <a:prstGeom prst="flowChartDocumen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s-MX" sz="1000" b="1" dirty="0">
                    <a:latin typeface="Monserrat"/>
                  </a:rPr>
                  <a:t>Factibilidad</a:t>
                </a:r>
              </a:p>
            </p:txBody>
          </p:sp>
          <p:sp>
            <p:nvSpPr>
              <p:cNvPr id="25" name="Documento 24"/>
              <p:cNvSpPr/>
              <p:nvPr/>
            </p:nvSpPr>
            <p:spPr>
              <a:xfrm>
                <a:off x="3178929" y="4414629"/>
                <a:ext cx="1152000" cy="504000"/>
              </a:xfrm>
              <a:prstGeom prst="flowChartDocumen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s-MX" sz="1000" b="1" dirty="0">
                    <a:latin typeface="Monserrat"/>
                  </a:rPr>
                  <a:t>Pago</a:t>
                </a:r>
                <a:endParaRPr lang="es-MX" b="1" dirty="0">
                  <a:latin typeface="Monserrat"/>
                </a:endParaRPr>
              </a:p>
            </p:txBody>
          </p:sp>
          <p:sp>
            <p:nvSpPr>
              <p:cNvPr id="26" name="Documento 25"/>
              <p:cNvSpPr/>
              <p:nvPr/>
            </p:nvSpPr>
            <p:spPr>
              <a:xfrm>
                <a:off x="3081373" y="4620710"/>
                <a:ext cx="1152000" cy="504000"/>
              </a:xfrm>
              <a:prstGeom prst="flowChartDocumen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s-MX" sz="1000" b="1" dirty="0">
                    <a:latin typeface="Monserrat"/>
                  </a:rPr>
                  <a:t>Dictamen</a:t>
                </a:r>
              </a:p>
            </p:txBody>
          </p:sp>
          <p:sp>
            <p:nvSpPr>
              <p:cNvPr id="27" name="Documento 26"/>
              <p:cNvSpPr/>
              <p:nvPr/>
            </p:nvSpPr>
            <p:spPr>
              <a:xfrm>
                <a:off x="3011843" y="4823994"/>
                <a:ext cx="1152000" cy="504000"/>
              </a:xfrm>
              <a:prstGeom prst="flowChartDocumen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r>
                  <a:rPr lang="es-MX" sz="1000" b="1" dirty="0">
                    <a:latin typeface="Monserrat"/>
                  </a:rPr>
                  <a:t>Solicitud</a:t>
                </a:r>
              </a:p>
            </p:txBody>
          </p:sp>
          <p:sp>
            <p:nvSpPr>
              <p:cNvPr id="28" name="Documento 27"/>
              <p:cNvSpPr/>
              <p:nvPr/>
            </p:nvSpPr>
            <p:spPr>
              <a:xfrm>
                <a:off x="2914287" y="5027277"/>
                <a:ext cx="1152000" cy="504000"/>
              </a:xfrm>
              <a:prstGeom prst="flowChartDocumen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s-MX" sz="1000" b="1" dirty="0">
                    <a:latin typeface="Monserrat"/>
                  </a:rPr>
                  <a:t>1S12.1/004/2023</a:t>
                </a:r>
              </a:p>
            </p:txBody>
          </p:sp>
          <p:cxnSp>
            <p:nvCxnSpPr>
              <p:cNvPr id="30" name="Conector recto de flecha 29"/>
              <p:cNvCxnSpPr/>
              <p:nvPr/>
            </p:nvCxnSpPr>
            <p:spPr>
              <a:xfrm flipV="1">
                <a:off x="4141252" y="4364115"/>
                <a:ext cx="471421" cy="11989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Rectángulo 32"/>
            <p:cNvSpPr/>
            <p:nvPr/>
          </p:nvSpPr>
          <p:spPr>
            <a:xfrm>
              <a:off x="3555084" y="4942567"/>
              <a:ext cx="149752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MX" sz="1100" b="1" dirty="0">
                  <a:latin typeface="Monserrat"/>
                </a:rPr>
                <a:t>Orden original</a:t>
              </a:r>
            </a:p>
            <a:p>
              <a:pPr algn="ctr"/>
              <a:r>
                <a:rPr lang="es-MX" sz="1100" b="1" dirty="0">
                  <a:latin typeface="Monserrat"/>
                </a:rPr>
                <a:t>(foliación de 01 a n)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5801" y="3590743"/>
            <a:ext cx="3972841" cy="2484262"/>
            <a:chOff x="95801" y="3590743"/>
            <a:chExt cx="3972841" cy="2484262"/>
          </a:xfrm>
        </p:grpSpPr>
        <p:grpSp>
          <p:nvGrpSpPr>
            <p:cNvPr id="36" name="Grupo 35"/>
            <p:cNvGrpSpPr/>
            <p:nvPr/>
          </p:nvGrpSpPr>
          <p:grpSpPr>
            <a:xfrm>
              <a:off x="613409" y="4376930"/>
              <a:ext cx="3455233" cy="1698075"/>
              <a:chOff x="613409" y="4376930"/>
              <a:chExt cx="3455233" cy="1698075"/>
            </a:xfrm>
          </p:grpSpPr>
          <p:grpSp>
            <p:nvGrpSpPr>
              <p:cNvPr id="20" name="Grupo 19"/>
              <p:cNvGrpSpPr/>
              <p:nvPr/>
            </p:nvGrpSpPr>
            <p:grpSpPr>
              <a:xfrm>
                <a:off x="613409" y="4376930"/>
                <a:ext cx="2075333" cy="1698075"/>
                <a:chOff x="363067" y="4170501"/>
                <a:chExt cx="2075333" cy="1698075"/>
              </a:xfrm>
            </p:grpSpPr>
            <p:grpSp>
              <p:nvGrpSpPr>
                <p:cNvPr id="12" name="Grupo 11"/>
                <p:cNvGrpSpPr/>
                <p:nvPr/>
              </p:nvGrpSpPr>
              <p:grpSpPr>
                <a:xfrm>
                  <a:off x="363067" y="4170501"/>
                  <a:ext cx="1974480" cy="1698075"/>
                  <a:chOff x="363067" y="4170501"/>
                  <a:chExt cx="1974480" cy="1698075"/>
                </a:xfrm>
              </p:grpSpPr>
              <p:sp>
                <p:nvSpPr>
                  <p:cNvPr id="6" name="Multidocumento 5"/>
                  <p:cNvSpPr/>
                  <p:nvPr/>
                </p:nvSpPr>
                <p:spPr>
                  <a:xfrm>
                    <a:off x="1001805" y="4170501"/>
                    <a:ext cx="1335742" cy="680191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s-MX" sz="1000" b="1" dirty="0">
                        <a:latin typeface="Monserrat"/>
                      </a:rPr>
                      <a:t>1S12.1/004/2023</a:t>
                    </a:r>
                  </a:p>
                </p:txBody>
              </p:sp>
              <p:sp>
                <p:nvSpPr>
                  <p:cNvPr id="9" name="Multidocumento 8"/>
                  <p:cNvSpPr/>
                  <p:nvPr/>
                </p:nvSpPr>
                <p:spPr>
                  <a:xfrm>
                    <a:off x="775447" y="4516621"/>
                    <a:ext cx="1335742" cy="673525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s-MX" sz="1000" b="1" dirty="0">
                        <a:latin typeface="Monserrat"/>
                      </a:rPr>
                      <a:t>1S12.1/003/2023</a:t>
                    </a:r>
                  </a:p>
                </p:txBody>
              </p:sp>
              <p:sp>
                <p:nvSpPr>
                  <p:cNvPr id="10" name="Multidocumento 9"/>
                  <p:cNvSpPr/>
                  <p:nvPr/>
                </p:nvSpPr>
                <p:spPr>
                  <a:xfrm>
                    <a:off x="569257" y="4867553"/>
                    <a:ext cx="1335742" cy="668713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s-MX" sz="1000" b="1" dirty="0">
                        <a:latin typeface="Monserrat"/>
                      </a:rPr>
                      <a:t>1S12.1/002/2023</a:t>
                    </a:r>
                  </a:p>
                </p:txBody>
              </p:sp>
              <p:sp>
                <p:nvSpPr>
                  <p:cNvPr id="11" name="Multidocumento 10"/>
                  <p:cNvSpPr/>
                  <p:nvPr/>
                </p:nvSpPr>
                <p:spPr>
                  <a:xfrm>
                    <a:off x="363067" y="5237678"/>
                    <a:ext cx="1335742" cy="630898"/>
                  </a:xfrm>
                  <a:prstGeom prst="flowChartMultidocumen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s-MX" sz="1000" b="1" dirty="0">
                        <a:latin typeface="Monserrat"/>
                      </a:rPr>
                      <a:t>1S12.1/001/2023</a:t>
                    </a:r>
                  </a:p>
                </p:txBody>
              </p:sp>
            </p:grpSp>
            <p:cxnSp>
              <p:nvCxnSpPr>
                <p:cNvPr id="14" name="Conector recto de flecha 13"/>
                <p:cNvCxnSpPr/>
                <p:nvPr/>
              </p:nvCxnSpPr>
              <p:spPr>
                <a:xfrm flipV="1">
                  <a:off x="1724861" y="4706474"/>
                  <a:ext cx="713539" cy="103990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CuadroTexto 20"/>
              <p:cNvSpPr txBox="1"/>
              <p:nvPr/>
            </p:nvSpPr>
            <p:spPr>
              <a:xfrm>
                <a:off x="1949151" y="5813395"/>
                <a:ext cx="21194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100" b="1" dirty="0">
                    <a:latin typeface="Monserrat"/>
                  </a:rPr>
                  <a:t>Orden consecutiva numérica</a:t>
                </a:r>
              </a:p>
            </p:txBody>
          </p:sp>
        </p:grpSp>
        <p:sp>
          <p:nvSpPr>
            <p:cNvPr id="35" name="Abrir llave 34"/>
            <p:cNvSpPr/>
            <p:nvPr/>
          </p:nvSpPr>
          <p:spPr>
            <a:xfrm>
              <a:off x="95801" y="3590743"/>
              <a:ext cx="378752" cy="2477425"/>
            </a:xfrm>
            <a:prstGeom prst="leftBrace">
              <a:avLst>
                <a:gd name="adj1" fmla="val 8333"/>
                <a:gd name="adj2" fmla="val 50724"/>
              </a:avLst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38" name="Rectángulo 37"/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</p:spTree>
    <p:extLst>
      <p:ext uri="{BB962C8B-B14F-4D97-AF65-F5344CB8AC3E}">
        <p14:creationId xmlns:p14="http://schemas.microsoft.com/office/powerpoint/2010/main" val="206019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39" y="3405587"/>
            <a:ext cx="2788349" cy="278834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8612" y="1268576"/>
            <a:ext cx="89467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Art. 17.</a:t>
            </a:r>
          </a:p>
          <a:p>
            <a:pPr algn="just"/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Los servidores Públicos que deban elaborar un acta de entrega-recepción al separarse de su empleo, cargo o comisión, en los términos de las disposiciones jurídicas aplicables, </a:t>
            </a:r>
            <a:r>
              <a:rPr lang="es-MX" sz="2200" b="1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deberán entregar los archivos que se encuentren bajo su custodia, así como los instrumentos de control y consulta archivísticos</a:t>
            </a: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 actualizados, señalando los documentos con posible valor histórico de acuerdo con el Catálogo de Disposición Documental.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</p:spTree>
    <p:extLst>
      <p:ext uri="{BB962C8B-B14F-4D97-AF65-F5344CB8AC3E}">
        <p14:creationId xmlns:p14="http://schemas.microsoft.com/office/powerpoint/2010/main" val="22614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4446" y="1273005"/>
            <a:ext cx="83013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ct val="144000"/>
              <a:buBlip>
                <a:blip r:embed="rId3"/>
              </a:buBlip>
            </a:pPr>
            <a:r>
              <a:rPr lang="es-MX" sz="2200" b="1" i="1" dirty="0">
                <a:solidFill>
                  <a:schemeClr val="accent2"/>
                </a:solidFill>
                <a:latin typeface="Monserrat"/>
                <a:cs typeface="Arial" panose="020B0604020202020204" pitchFamily="34" charset="0"/>
              </a:rPr>
              <a:t>Ley de Responsabilidades Administrativas para el Estado de Veracruz de Ignacio de la Llave.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94446" y="2465356"/>
            <a:ext cx="83282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MX" sz="2200" b="1" i="1" dirty="0">
                <a:solidFill>
                  <a:srgbClr val="002060"/>
                </a:solidFill>
                <a:latin typeface="Monserrat"/>
                <a:cs typeface="Arial" panose="020B0604020202020204" pitchFamily="34" charset="0"/>
              </a:rPr>
              <a:t>Art. 5. </a:t>
            </a:r>
          </a:p>
          <a:p>
            <a:pPr algn="just">
              <a:lnSpc>
                <a:spcPct val="100000"/>
              </a:lnSpc>
            </a:pPr>
            <a:r>
              <a:rPr lang="es-MX" sz="2200" i="1" dirty="0">
                <a:solidFill>
                  <a:schemeClr val="accent1">
                    <a:lumMod val="75000"/>
                  </a:schemeClr>
                </a:solidFill>
                <a:latin typeface="Monserrat"/>
                <a:cs typeface="Arial" panose="020B0604020202020204" pitchFamily="34" charset="0"/>
              </a:rPr>
              <a:t>Los servidores públicos observarán en el desempeño de su empleo, cargo o comisión, los principios de disciplina, legalidad, objetividad, profesionalismo, honradez, lealtad, imparcialidad, integridad, rendición de cuentas, eficacia y eficiencia que rigen el servicio público.</a:t>
            </a:r>
          </a:p>
          <a:p>
            <a:pPr algn="just">
              <a:lnSpc>
                <a:spcPct val="100000"/>
              </a:lnSpc>
            </a:pPr>
            <a:endParaRPr lang="es-MX" sz="2200" i="1" dirty="0">
              <a:solidFill>
                <a:schemeClr val="accent1">
                  <a:lumMod val="75000"/>
                </a:schemeClr>
              </a:solidFill>
              <a:latin typeface="Monserrat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867507" y="675055"/>
            <a:ext cx="30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Monserrat"/>
              </a:rPr>
              <a:t>Coordinación de Archivos</a:t>
            </a:r>
          </a:p>
        </p:txBody>
      </p:sp>
    </p:spTree>
    <p:extLst>
      <p:ext uri="{BB962C8B-B14F-4D97-AF65-F5344CB8AC3E}">
        <p14:creationId xmlns:p14="http://schemas.microsoft.com/office/powerpoint/2010/main" val="55436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6287</TotalTime>
  <Words>1998</Words>
  <Application>Microsoft Office PowerPoint</Application>
  <PresentationFormat>Presentación en pantalla (4:3)</PresentationFormat>
  <Paragraphs>259</Paragraphs>
  <Slides>36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Arial</vt:lpstr>
      <vt:lpstr>Arial Black</vt:lpstr>
      <vt:lpstr>Calibri</vt:lpstr>
      <vt:lpstr>Courier New</vt:lpstr>
      <vt:lpstr>Monserrat</vt:lpstr>
      <vt:lpstr>Montserrat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Jaquelinne Mtz</dc:creator>
  <cp:lastModifiedBy>BEATRIZ L. RIVERA</cp:lastModifiedBy>
  <cp:revision>242</cp:revision>
  <cp:lastPrinted>2021-02-18T14:53:03Z</cp:lastPrinted>
  <dcterms:created xsi:type="dcterms:W3CDTF">2018-12-03T00:31:11Z</dcterms:created>
  <dcterms:modified xsi:type="dcterms:W3CDTF">2023-09-29T23:41:42Z</dcterms:modified>
</cp:coreProperties>
</file>