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336" r:id="rId5"/>
    <p:sldId id="334" r:id="rId6"/>
    <p:sldId id="329" r:id="rId7"/>
    <p:sldId id="338" r:id="rId8"/>
    <p:sldId id="271" r:id="rId9"/>
    <p:sldId id="272" r:id="rId10"/>
    <p:sldId id="273" r:id="rId11"/>
    <p:sldId id="340" r:id="rId12"/>
    <p:sldId id="319" r:id="rId13"/>
    <p:sldId id="321" r:id="rId14"/>
    <p:sldId id="342" r:id="rId15"/>
    <p:sldId id="264" r:id="rId16"/>
    <p:sldId id="277" r:id="rId17"/>
    <p:sldId id="344" r:id="rId18"/>
    <p:sldId id="265" r:id="rId19"/>
    <p:sldId id="278" r:id="rId20"/>
    <p:sldId id="281" r:id="rId21"/>
    <p:sldId id="330" r:id="rId22"/>
    <p:sldId id="282" r:id="rId23"/>
    <p:sldId id="283" r:id="rId24"/>
    <p:sldId id="285" r:id="rId25"/>
    <p:sldId id="284" r:id="rId26"/>
    <p:sldId id="346" r:id="rId27"/>
    <p:sldId id="267" r:id="rId28"/>
    <p:sldId id="290" r:id="rId29"/>
    <p:sldId id="291" r:id="rId30"/>
    <p:sldId id="292" r:id="rId31"/>
    <p:sldId id="293" r:id="rId32"/>
    <p:sldId id="295" r:id="rId33"/>
    <p:sldId id="296" r:id="rId34"/>
    <p:sldId id="297" r:id="rId35"/>
    <p:sldId id="331" r:id="rId36"/>
    <p:sldId id="332" r:id="rId37"/>
    <p:sldId id="355" r:id="rId38"/>
    <p:sldId id="298" r:id="rId39"/>
    <p:sldId id="299" r:id="rId40"/>
    <p:sldId id="305" r:id="rId41"/>
    <p:sldId id="312" r:id="rId42"/>
    <p:sldId id="306" r:id="rId43"/>
    <p:sldId id="308" r:id="rId44"/>
    <p:sldId id="307" r:id="rId45"/>
    <p:sldId id="309" r:id="rId46"/>
    <p:sldId id="310" r:id="rId47"/>
    <p:sldId id="301" r:id="rId48"/>
    <p:sldId id="302" r:id="rId49"/>
    <p:sldId id="303" r:id="rId50"/>
    <p:sldId id="304" r:id="rId51"/>
    <p:sldId id="300" r:id="rId52"/>
    <p:sldId id="348" r:id="rId53"/>
    <p:sldId id="268" r:id="rId54"/>
    <p:sldId id="311" r:id="rId55"/>
    <p:sldId id="288" r:id="rId56"/>
    <p:sldId id="287" r:id="rId57"/>
    <p:sldId id="350" r:id="rId58"/>
    <p:sldId id="289" r:id="rId59"/>
    <p:sldId id="354" r:id="rId60"/>
    <p:sldId id="314" r:id="rId61"/>
    <p:sldId id="315" r:id="rId62"/>
    <p:sldId id="352" r:id="rId63"/>
    <p:sldId id="286" r:id="rId64"/>
    <p:sldId id="353" r:id="rId65"/>
    <p:sldId id="316" r:id="rId66"/>
    <p:sldId id="317" r:id="rId6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ZEN" initials="R" lastIdx="2" clrIdx="0">
    <p:extLst>
      <p:ext uri="{19B8F6BF-5375-455C-9EA6-DF929625EA0E}">
        <p15:presenceInfo xmlns:p15="http://schemas.microsoft.com/office/powerpoint/2012/main" userId="c61799ede0aae2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9999FF"/>
    <a:srgbClr val="CC99FF"/>
    <a:srgbClr val="C224C2"/>
    <a:srgbClr val="CC66FF"/>
    <a:srgbClr val="8640A6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2T02:37:03.706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  <p:cm authorId="1" dt="2024-02-22T02:37:08.067" idx="2">
    <p:pos x="146" y="146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9C60ED-2DFC-4CD6-9021-8EAF6BEAC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E5305E-49E0-4A71-A092-18341748E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D6152C-6C61-4235-8D89-0199382B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67BC99-B04D-4C7B-8F21-E17E1F5A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D1247C-EE9D-4689-8A6D-C074FE6D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218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CB333-DB3B-4C17-9037-3FEE691F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D6E273-81B6-4293-9EE5-F99F12AC6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C635E0-B207-4C09-BC1B-E28F6BAF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E5BD91-6343-4A53-88B5-1F544B190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75186F-B7A6-47FD-A423-F7B5065C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864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A09DDDB-1E69-49BE-B0BE-F728191BC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EE9748-E672-42A3-B28C-CB0BAE6CB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E797FB-5989-453A-97CC-AD8E77C83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A2015E-08C7-45DE-9529-458BF711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021EA6-1302-4C43-92ED-42A82A9F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607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DB2EF6-9949-17BB-1243-5C945E3411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72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E0A9EE1-B593-6258-40AA-84DB98D4B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07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49D21F-5946-0087-A015-23C8B3270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6" y="0"/>
            <a:ext cx="12164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91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4D53D39-3834-84D0-6B09-5427C0CBE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" y="0"/>
            <a:ext cx="12164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F00E1-AA98-4D4F-B850-09CB550C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B5BCB6-4C03-4EFD-A25E-EBA4B62A1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D98428-174D-4F53-8566-C8C86E72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DE6E4-C6AF-4060-A442-7FEBD859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17006D-2751-4C75-BD1D-C204E01B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01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D8999-9558-4679-9AA4-DA60726F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A8E418-3EC0-4CC4-B361-A91EB598E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359688-1F08-41F9-A512-CD9CB7EE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DF731B-CB4F-476B-A66F-352EFC1DF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8F247F-C801-4842-80B3-84A4BD8B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870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FE45E-E8E3-4341-8CF8-003189DB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708694-1A96-453D-99A8-3B2E0E778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2DFA0B-F078-461D-811D-94A8E891F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FE06D3-0318-4506-B842-DF43975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07B638-9FC6-4DBD-8E3E-F7E9D7ED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A7AD14-AB41-41CE-A618-AFDC3F3E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66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C63AC-88E7-44DA-890B-B42517B7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61F34B-AD21-4D73-8CFF-3873C69CD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DFBDAB-4611-4493-B587-C218D7BE5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FD7969-70F0-4BAB-B1C3-C32665E91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215899B-939A-4CA8-B422-A7CDCFDF3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490E765-A839-43CB-BBDF-68C4BF99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9BA1562-15A0-454D-8193-0453E06D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43D01-CF2F-4277-9AD9-B583BD91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151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0A098-D924-467F-BF77-88ECB9FD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D4D949-C9FC-42C2-B911-FEB2AE24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05FF4B-3ECA-4287-9EE5-40D401DC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5D11B2-5F3F-493C-9519-A46E4977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114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B2B195-B898-4833-8729-1D586CB8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E00B8C-3942-4D1F-9437-A5CFEFA4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2A4A10-A4C3-4642-AF34-B98064B1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38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648A0-2DC7-44EC-A358-17E37D47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4C4CF4-6280-4D37-BCA6-60DF561D4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7E5C04-3995-4495-8A62-329F95359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D62FAB-73CF-4146-BDA5-6683B3BB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015DF2-893A-452E-87D7-792697F2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FBAE6-69B7-4A19-AAFD-FE7893D5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352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BE9F46-3C1A-4D2F-8DDC-D23FCB5C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2F29537-0C02-407D-909D-01B7BAB70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B16339-9085-4246-83ED-E351B67AF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976685-F943-4EED-95A5-F6DFD2EE5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14D3D3-7448-410A-AA16-1C89A589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ABBC01-8E28-44FD-B05D-A299CB98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711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1C25098-2FD4-4166-8779-B96001FC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1A67F6-0339-4399-812C-592EF9E6A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2EC149-A9F7-4806-BA74-BA9FB88D9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6B81-5B36-4D65-A008-0CE742879528}" type="datetimeFigureOut">
              <a:rPr lang="es-MX" smtClean="0"/>
              <a:t>15/03/2024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BD4533-F5F1-4FA8-9E75-ABD8922A9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24D30A-D935-4D45-ACCF-543353D8B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649B5-E7E3-42AB-B65F-0052DF2A94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83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722EDD-754E-601D-120D-D5A341E22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70" t="32776" b="14756"/>
          <a:stretch/>
        </p:blipFill>
        <p:spPr>
          <a:xfrm>
            <a:off x="6238051" y="1887566"/>
            <a:ext cx="3706944" cy="37294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24BC662-459A-4FF9-A5ED-265C6DAFC95A}"/>
              </a:ext>
            </a:extLst>
          </p:cNvPr>
          <p:cNvSpPr txBox="1"/>
          <p:nvPr/>
        </p:nvSpPr>
        <p:spPr>
          <a:xfrm>
            <a:off x="2235199" y="1887566"/>
            <a:ext cx="3654961" cy="40011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¿Qué es un archivo?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24BC662-459A-4FF9-A5ED-265C6DAFC95A}"/>
              </a:ext>
            </a:extLst>
          </p:cNvPr>
          <p:cNvSpPr txBox="1"/>
          <p:nvPr/>
        </p:nvSpPr>
        <p:spPr>
          <a:xfrm>
            <a:off x="2245097" y="2443718"/>
            <a:ext cx="3908568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 SemiBold"/>
              </a:rPr>
              <a:t>Es el conjunto de expedientes organizados, con el fin de integrar una fuente de información, en razón de las actividades del sujeto obligado.</a:t>
            </a:r>
          </a:p>
          <a:p>
            <a:endParaRPr lang="es-MX" sz="2000" dirty="0"/>
          </a:p>
          <a:p>
            <a:pPr algn="r"/>
            <a:endParaRPr lang="es-MX" sz="1200" b="1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1491049" y="2096528"/>
            <a:ext cx="89874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88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¿QUÉ SON LOS ARCHIVOS?</a:t>
            </a:r>
          </a:p>
        </p:txBody>
      </p:sp>
    </p:spTree>
    <p:extLst>
      <p:ext uri="{BB962C8B-B14F-4D97-AF65-F5344CB8AC3E}">
        <p14:creationId xmlns:p14="http://schemas.microsoft.com/office/powerpoint/2010/main" val="2838059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1C196F2-5210-4342-B94A-6330F4DDFE61}"/>
              </a:ext>
            </a:extLst>
          </p:cNvPr>
          <p:cNvSpPr txBox="1"/>
          <p:nvPr/>
        </p:nvSpPr>
        <p:spPr>
          <a:xfrm>
            <a:off x="2235200" y="1926832"/>
            <a:ext cx="77978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¿QUÉ SON LOS ARCHIVOS?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C196F2-5210-4342-B94A-6330F4DDFE61}"/>
              </a:ext>
            </a:extLst>
          </p:cNvPr>
          <p:cNvSpPr txBox="1"/>
          <p:nvPr/>
        </p:nvSpPr>
        <p:spPr>
          <a:xfrm>
            <a:off x="2255791" y="2482891"/>
            <a:ext cx="77772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 SemiBold"/>
              </a:rPr>
              <a:t>De a cuerdo al artículo 4 fracción III de la Ley General de Archivos </a:t>
            </a:r>
          </a:p>
          <a:p>
            <a:pPr algn="just"/>
            <a:endParaRPr lang="es-MX" sz="2400" b="1" dirty="0">
              <a:latin typeface="Montserrat SemiBold"/>
            </a:endParaRPr>
          </a:p>
          <a:p>
            <a:pPr algn="just"/>
            <a:r>
              <a:rPr lang="es-MX" sz="2400" b="1" dirty="0">
                <a:latin typeface="Montserrat SemiBold"/>
              </a:rPr>
              <a:t>Archivo: Al conjunto organizado de documentos producidos o recibidos por los sujetos obligados en el ejercicio de sus atribuciones y funciones, con independencia del soporte, espacio o lugar que se resguarden;</a:t>
            </a:r>
          </a:p>
        </p:txBody>
      </p:sp>
    </p:spTree>
    <p:extLst>
      <p:ext uri="{BB962C8B-B14F-4D97-AF65-F5344CB8AC3E}">
        <p14:creationId xmlns:p14="http://schemas.microsoft.com/office/powerpoint/2010/main" val="384315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1C196F2-5210-4342-B94A-6330F4DDFE61}"/>
              </a:ext>
            </a:extLst>
          </p:cNvPr>
          <p:cNvSpPr txBox="1"/>
          <p:nvPr/>
        </p:nvSpPr>
        <p:spPr>
          <a:xfrm>
            <a:off x="2184536" y="1814063"/>
            <a:ext cx="7777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Montserrat SemiBold"/>
              </a:rPr>
              <a:t>En cuanto al lugar de resguardo…</a:t>
            </a:r>
          </a:p>
          <a:p>
            <a:endParaRPr lang="es-MX" sz="2400" dirty="0">
              <a:latin typeface="Montserrat SemiBold"/>
            </a:endParaRPr>
          </a:p>
          <a:p>
            <a:r>
              <a:rPr lang="es-MX" sz="2400" dirty="0">
                <a:latin typeface="Montserrat SemiBold"/>
              </a:rPr>
              <a:t>Los archivos </a:t>
            </a:r>
            <a:r>
              <a:rPr lang="es-MX" sz="2400" b="1" u="sng" dirty="0">
                <a:latin typeface="Montserrat SemiBold"/>
              </a:rPr>
              <a:t>NO</a:t>
            </a:r>
            <a:r>
              <a:rPr lang="es-MX" sz="2400" dirty="0">
                <a:latin typeface="Montserrat SemiBold"/>
              </a:rPr>
              <a:t> son: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C196F2-5210-4342-B94A-6330F4DDFE61}"/>
              </a:ext>
            </a:extLst>
          </p:cNvPr>
          <p:cNvSpPr txBox="1"/>
          <p:nvPr/>
        </p:nvSpPr>
        <p:spPr>
          <a:xfrm>
            <a:off x="2184535" y="3776665"/>
            <a:ext cx="7777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Montserrat SemiBold"/>
              </a:rPr>
              <a:t>Los archivos </a:t>
            </a:r>
            <a:r>
              <a:rPr lang="es-MX" sz="2400" b="1" u="sng" dirty="0">
                <a:latin typeface="Montserrat SemiBold"/>
              </a:rPr>
              <a:t>SI</a:t>
            </a:r>
            <a:r>
              <a:rPr lang="es-MX" sz="2400" dirty="0">
                <a:latin typeface="Montserrat SemiBold"/>
              </a:rPr>
              <a:t> son: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C196F2-5210-4342-B94A-6330F4DDFE61}"/>
              </a:ext>
            </a:extLst>
          </p:cNvPr>
          <p:cNvSpPr txBox="1"/>
          <p:nvPr/>
        </p:nvSpPr>
        <p:spPr>
          <a:xfrm>
            <a:off x="2596429" y="2945668"/>
            <a:ext cx="7365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dirty="0">
                <a:latin typeface="Montserrat SemiBold"/>
              </a:rPr>
              <a:t>Bodegas</a:t>
            </a:r>
          </a:p>
          <a:p>
            <a:pPr marL="457200" indent="-45720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dirty="0">
                <a:latin typeface="Montserrat SemiBold"/>
              </a:rPr>
              <a:t>Áreas de castigo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C196F2-5210-4342-B94A-6330F4DDFE61}"/>
              </a:ext>
            </a:extLst>
          </p:cNvPr>
          <p:cNvSpPr txBox="1"/>
          <p:nvPr/>
        </p:nvSpPr>
        <p:spPr>
          <a:xfrm>
            <a:off x="2596430" y="4104907"/>
            <a:ext cx="8096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dirty="0">
                <a:latin typeface="Montserrat SemiBold"/>
              </a:rPr>
              <a:t>Espacios Organizados</a:t>
            </a:r>
          </a:p>
          <a:p>
            <a:pPr marL="457200" indent="-45720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dirty="0">
                <a:latin typeface="Montserrat SemiBold"/>
              </a:rPr>
              <a:t>Centros de resguardo de documentos y expedientes</a:t>
            </a:r>
          </a:p>
          <a:p>
            <a:pPr marL="457200" indent="-45720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dirty="0">
                <a:latin typeface="Montserrat SemiBold"/>
              </a:rPr>
              <a:t>Fuentes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368354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1186249" y="2162431"/>
            <a:ext cx="96712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88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CICLO VITAL DE UN DOCUMENTO</a:t>
            </a:r>
          </a:p>
        </p:txBody>
      </p:sp>
    </p:spTree>
    <p:extLst>
      <p:ext uri="{BB962C8B-B14F-4D97-AF65-F5344CB8AC3E}">
        <p14:creationId xmlns:p14="http://schemas.microsoft.com/office/powerpoint/2010/main" val="1243863378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35200" y="1926832"/>
            <a:ext cx="7797800" cy="430887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>
                <a:solidFill>
                  <a:schemeClr val="bg1"/>
                </a:solidFill>
                <a:latin typeface="Montserrat SemiBold"/>
              </a:rPr>
              <a:t>CICLO VITAL DE UN DOCUMENTO 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8C6CF59-129F-A23C-D3AD-8D6D334B8956}"/>
              </a:ext>
            </a:extLst>
          </p:cNvPr>
          <p:cNvSpPr txBox="1">
            <a:spLocks noGrp="1"/>
          </p:cNvSpPr>
          <p:nvPr/>
        </p:nvSpPr>
        <p:spPr>
          <a:xfrm>
            <a:off x="2235200" y="2618787"/>
            <a:ext cx="7804150" cy="26204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 algn="just">
              <a:lnSpc>
                <a:spcPct val="120000"/>
              </a:lnSpc>
            </a:pPr>
            <a:r>
              <a:rPr lang="es-MX" sz="2200" b="1" dirty="0">
                <a:latin typeface="Montserrat SemiBold"/>
              </a:rPr>
              <a:t>Es la sucesión de etapas por las que transita un expediente a lo largo de su vida útil. Se inicia con la creación de un documento que, en relación a su tema o asunto, continúa su integración hasta convertirse en un expediente, se resguarda durante su tiempo de vigencia en el archivo de trámite, su paso por concentración y su baja o llegada al archivo histórico.</a:t>
            </a:r>
          </a:p>
        </p:txBody>
      </p:sp>
    </p:spTree>
    <p:extLst>
      <p:ext uri="{BB962C8B-B14F-4D97-AF65-F5344CB8AC3E}">
        <p14:creationId xmlns:p14="http://schemas.microsoft.com/office/powerpoint/2010/main" val="3091591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645107" y="2101980"/>
            <a:ext cx="8368144" cy="4394628"/>
            <a:chOff x="1686296" y="2118456"/>
            <a:chExt cx="8368144" cy="4394628"/>
          </a:xfrm>
        </p:grpSpPr>
        <p:grpSp>
          <p:nvGrpSpPr>
            <p:cNvPr id="11" name="Grupo 10"/>
            <p:cNvGrpSpPr/>
            <p:nvPr/>
          </p:nvGrpSpPr>
          <p:grpSpPr>
            <a:xfrm>
              <a:off x="1686296" y="2118456"/>
              <a:ext cx="8368144" cy="3299359"/>
              <a:chOff x="1686296" y="2282043"/>
              <a:chExt cx="8368144" cy="3299359"/>
            </a:xfrm>
          </p:grpSpPr>
          <p:sp>
            <p:nvSpPr>
              <p:cNvPr id="4" name="Rectángulo redondeado 3"/>
              <p:cNvSpPr/>
              <p:nvPr/>
            </p:nvSpPr>
            <p:spPr>
              <a:xfrm>
                <a:off x="1686296" y="3372591"/>
                <a:ext cx="2398816" cy="1021278"/>
              </a:xfrm>
              <a:prstGeom prst="roundRect">
                <a:avLst>
                  <a:gd name="adj" fmla="val 37597"/>
                </a:avLst>
              </a:prstGeom>
              <a:solidFill>
                <a:srgbClr val="9900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000" b="1" dirty="0">
                    <a:latin typeface="Berlin Sans FB Demi" panose="020E0802020502020306" pitchFamily="34" charset="0"/>
                  </a:rPr>
                  <a:t>Archivo de Trámite</a:t>
                </a:r>
              </a:p>
            </p:txBody>
          </p:sp>
          <p:sp>
            <p:nvSpPr>
              <p:cNvPr id="5" name="Rectángulo redondeado 4"/>
              <p:cNvSpPr/>
              <p:nvPr/>
            </p:nvSpPr>
            <p:spPr>
              <a:xfrm>
                <a:off x="4878774" y="3350821"/>
                <a:ext cx="2398816" cy="1021278"/>
              </a:xfrm>
              <a:prstGeom prst="roundRect">
                <a:avLst>
                  <a:gd name="adj" fmla="val 37597"/>
                </a:avLst>
              </a:prstGeom>
              <a:solidFill>
                <a:srgbClr val="CC00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000" b="1" dirty="0">
                    <a:latin typeface="Berlin Sans FB Demi" panose="020E0802020502020306" pitchFamily="34" charset="0"/>
                  </a:rPr>
                  <a:t>Archivo de Concentración</a:t>
                </a:r>
              </a:p>
            </p:txBody>
          </p:sp>
          <p:sp>
            <p:nvSpPr>
              <p:cNvPr id="6" name="Rectángulo redondeado 5"/>
              <p:cNvSpPr/>
              <p:nvPr/>
            </p:nvSpPr>
            <p:spPr>
              <a:xfrm>
                <a:off x="7655624" y="2282043"/>
                <a:ext cx="2398816" cy="995548"/>
              </a:xfrm>
              <a:prstGeom prst="roundRect">
                <a:avLst>
                  <a:gd name="adj" fmla="val 37597"/>
                </a:avLst>
              </a:prstGeom>
              <a:solidFill>
                <a:srgbClr val="C224C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000" b="1" dirty="0">
                    <a:latin typeface="Berlin Sans FB Demi" panose="020E0802020502020306" pitchFamily="34" charset="0"/>
                  </a:rPr>
                  <a:t>Archivo de Histórico</a:t>
                </a:r>
              </a:p>
            </p:txBody>
          </p:sp>
          <p:sp>
            <p:nvSpPr>
              <p:cNvPr id="7" name="Rectángulo redondeado 6"/>
              <p:cNvSpPr/>
              <p:nvPr/>
            </p:nvSpPr>
            <p:spPr>
              <a:xfrm>
                <a:off x="7655624" y="4488873"/>
                <a:ext cx="2398816" cy="1092529"/>
              </a:xfrm>
              <a:prstGeom prst="roundRect">
                <a:avLst>
                  <a:gd name="adj" fmla="val 37597"/>
                </a:avLst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000" b="1" dirty="0">
                    <a:latin typeface="Berlin Sans FB Demi" panose="020E0802020502020306" pitchFamily="34" charset="0"/>
                  </a:rPr>
                  <a:t>Baja Documental</a:t>
                </a:r>
              </a:p>
            </p:txBody>
          </p:sp>
          <p:sp>
            <p:nvSpPr>
              <p:cNvPr id="8" name="Flecha derecha 7"/>
              <p:cNvSpPr/>
              <p:nvPr/>
            </p:nvSpPr>
            <p:spPr>
              <a:xfrm>
                <a:off x="4156365" y="3640914"/>
                <a:ext cx="665019" cy="4798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" name="Flecha derecha 8"/>
              <p:cNvSpPr/>
              <p:nvPr/>
            </p:nvSpPr>
            <p:spPr>
              <a:xfrm rot="19637829">
                <a:off x="7008776" y="2772636"/>
                <a:ext cx="585476" cy="4798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" name="Flecha derecha 9"/>
              <p:cNvSpPr/>
              <p:nvPr/>
            </p:nvSpPr>
            <p:spPr>
              <a:xfrm rot="1651987">
                <a:off x="7042241" y="4447163"/>
                <a:ext cx="585476" cy="4798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" name="CuadroTexto 1"/>
            <p:cNvSpPr txBox="1"/>
            <p:nvPr/>
          </p:nvSpPr>
          <p:spPr>
            <a:xfrm>
              <a:off x="1923393" y="4242566"/>
              <a:ext cx="19233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Documentación activa, de uso frecuente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4918838" y="4226090"/>
              <a:ext cx="2248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Documentación </a:t>
              </a:r>
              <a:r>
                <a:rPr lang="es-MX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semiactiva</a:t>
              </a:r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, de consulta esporádica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7700765" y="3125383"/>
              <a:ext cx="23536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Documentación inactiva. Testimonial, investigaciones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7655624" y="5435866"/>
              <a:ext cx="23988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Documentación que por sus valores documentales es para destrucción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43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1476463" y="1863753"/>
            <a:ext cx="89846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72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SISTEMA INSTITUCIONAL DE ARCHIVOS</a:t>
            </a:r>
          </a:p>
        </p:txBody>
      </p:sp>
    </p:spTree>
    <p:extLst>
      <p:ext uri="{BB962C8B-B14F-4D97-AF65-F5344CB8AC3E}">
        <p14:creationId xmlns:p14="http://schemas.microsoft.com/office/powerpoint/2010/main" val="303105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A86A984-D7D2-48E4-82A8-64396DFBB3E9}"/>
              </a:ext>
            </a:extLst>
          </p:cNvPr>
          <p:cNvSpPr txBox="1"/>
          <p:nvPr/>
        </p:nvSpPr>
        <p:spPr>
          <a:xfrm>
            <a:off x="2235200" y="1926832"/>
            <a:ext cx="7797800" cy="430887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>
                <a:solidFill>
                  <a:schemeClr val="bg1"/>
                </a:solidFill>
                <a:latin typeface="Montserrat SemiBold"/>
              </a:rPr>
              <a:t>SISTEMA INSTITUCIONAL DE ARCHIVOS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0277568-3AD3-A7CF-E033-F612A42CD161}"/>
              </a:ext>
            </a:extLst>
          </p:cNvPr>
          <p:cNvSpPr/>
          <p:nvPr/>
        </p:nvSpPr>
        <p:spPr>
          <a:xfrm>
            <a:off x="2235200" y="2528149"/>
            <a:ext cx="7797800" cy="30162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200" b="1" i="0" u="none" strike="noStrike" kern="1200" cap="none" spc="0" baseline="0" dirty="0">
                <a:uFillTx/>
                <a:latin typeface="Montserrat SemiBold"/>
                <a:ea typeface=""/>
                <a:cs typeface=""/>
              </a:rPr>
              <a:t>Artículo 21 LGA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2200" b="0" i="0" u="none" strike="noStrike" kern="1200" cap="none" spc="0" baseline="0" dirty="0">
              <a:uFillTx/>
              <a:latin typeface="Montserrat SemiBold"/>
              <a:ea typeface=""/>
              <a:cs typeface=""/>
            </a:endParaRPr>
          </a:p>
          <a:p>
            <a:pPr marL="514350" marR="0" lvl="0" indent="-5143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U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200" b="1" i="0" u="none" strike="noStrike" kern="1200" cap="none" spc="0" baseline="0" dirty="0">
                <a:uFillTx/>
                <a:latin typeface="Montserrat SemiBold"/>
                <a:ea typeface=""/>
                <a:cs typeface=""/>
              </a:rPr>
              <a:t>Un área coordinadora de archivos</a:t>
            </a:r>
          </a:p>
          <a:p>
            <a:pPr marL="514350" marR="0" lvl="0" indent="-5143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U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2200" b="0" i="0" u="none" strike="noStrike" kern="1200" cap="none" spc="0" baseline="0" dirty="0">
              <a:uFillTx/>
              <a:latin typeface="Montserrat SemiBold"/>
              <a:ea typeface=""/>
              <a:cs typeface=""/>
            </a:endParaRPr>
          </a:p>
          <a:p>
            <a:pPr marL="514350" marR="0" lvl="0" indent="-5143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U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200" b="1" i="0" u="none" strike="noStrike" kern="1200" cap="none" spc="0" baseline="0" dirty="0">
                <a:uFillTx/>
                <a:latin typeface="Montserrat SemiBold"/>
                <a:ea typeface=""/>
                <a:cs typeface=""/>
              </a:rPr>
              <a:t>Las áreas operativas</a:t>
            </a:r>
          </a:p>
          <a:p>
            <a:pPr marL="914400" lvl="1" indent="-457200" algn="just">
              <a:buSzPct val="100000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0" i="0" u="none" strike="noStrike" kern="1200" cap="none" spc="0" baseline="0" dirty="0">
                <a:uFillTx/>
                <a:latin typeface="Montserrat SemiBold"/>
                <a:ea typeface=""/>
                <a:cs typeface=""/>
              </a:rPr>
              <a:t>De correspondencia</a:t>
            </a:r>
          </a:p>
          <a:p>
            <a:pPr marL="914400" lvl="1" indent="-457200" algn="just">
              <a:buSzPct val="100000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0" i="0" u="none" strike="noStrike" kern="1200" cap="none" spc="0" baseline="0" dirty="0">
                <a:uFillTx/>
                <a:latin typeface="Montserrat SemiBold"/>
                <a:ea typeface=""/>
                <a:cs typeface=""/>
              </a:rPr>
              <a:t>Archivo de trámite</a:t>
            </a:r>
          </a:p>
          <a:p>
            <a:pPr marL="914400" lvl="1" indent="-457200" algn="just">
              <a:buSzPct val="100000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0" i="0" u="none" strike="noStrike" kern="1200" cap="none" spc="0" baseline="0" dirty="0">
                <a:uFillTx/>
                <a:latin typeface="Montserrat SemiBold"/>
                <a:ea typeface=""/>
                <a:cs typeface=""/>
              </a:rPr>
              <a:t>Archivo de concentración</a:t>
            </a:r>
          </a:p>
          <a:p>
            <a:pPr marL="914400" lvl="1" indent="-457200" algn="just">
              <a:buSzPct val="100000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0" i="0" u="none" strike="noStrike" kern="1200" cap="none" spc="0" baseline="0" dirty="0">
                <a:uFillTx/>
                <a:latin typeface="Montserrat SemiBold"/>
                <a:ea typeface=""/>
                <a:cs typeface=""/>
              </a:rPr>
              <a:t>Archivo histórico</a:t>
            </a:r>
          </a:p>
        </p:txBody>
      </p:sp>
    </p:spTree>
    <p:extLst>
      <p:ext uri="{BB962C8B-B14F-4D97-AF65-F5344CB8AC3E}">
        <p14:creationId xmlns:p14="http://schemas.microsoft.com/office/powerpoint/2010/main" val="47962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D0F4A5-589B-4961-F409-293312C2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04" t="28772" r="2645" b="3809"/>
          <a:stretch/>
        </p:blipFill>
        <p:spPr>
          <a:xfrm>
            <a:off x="7087286" y="2211037"/>
            <a:ext cx="2839308" cy="46469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35200" y="1926832"/>
            <a:ext cx="4330357" cy="400110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I. Área Coordinadora de Archivo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35201" y="2457026"/>
            <a:ext cx="6832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b="1" dirty="0">
                <a:latin typeface="Montserrat SemiBold"/>
              </a:rPr>
              <a:t>Elabora los instrumentos de Consulta y Control Archivísticos.</a:t>
            </a:r>
          </a:p>
          <a:p>
            <a:pPr marL="285750" indent="-285750" algn="just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b="1" dirty="0">
                <a:latin typeface="Montserrat SemiBold"/>
              </a:rPr>
              <a:t>Brinda asesoría técnica para la operación de los archivos.</a:t>
            </a:r>
          </a:p>
          <a:p>
            <a:pPr marL="285750" indent="-285750" algn="just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b="1" dirty="0">
                <a:latin typeface="Montserrat SemiBold"/>
              </a:rPr>
              <a:t>Elabora programas de capacitación en gestión documental y administración de archivos;</a:t>
            </a:r>
          </a:p>
          <a:p>
            <a:pPr marL="285750" indent="-285750" algn="just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b="1" dirty="0">
                <a:latin typeface="Montserrat SemiBold"/>
              </a:rPr>
              <a:t>Coordina la operación de los archivos de trámite, concentración y, en su caso, histórico, de acuerdo con la normatividad;</a:t>
            </a:r>
          </a:p>
          <a:p>
            <a:pPr marL="285750" indent="-285750" algn="just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b="1" dirty="0">
                <a:latin typeface="Montserrat SemiBold"/>
              </a:rPr>
              <a:t>Las que establezcan las demás disposiciones jurídicas aplicables.</a:t>
            </a:r>
          </a:p>
        </p:txBody>
      </p:sp>
    </p:spTree>
    <p:extLst>
      <p:ext uri="{BB962C8B-B14F-4D97-AF65-F5344CB8AC3E}">
        <p14:creationId xmlns:p14="http://schemas.microsoft.com/office/powerpoint/2010/main" val="303180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65903" y="1964723"/>
            <a:ext cx="118130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COMISIÓN DEL AGUA DEL ESTADO DE VERACRUZ</a:t>
            </a:r>
          </a:p>
          <a:p>
            <a:pPr algn="ctr"/>
            <a:endParaRPr lang="es-MX" sz="1600" b="1" dirty="0">
              <a:solidFill>
                <a:schemeClr val="bg1"/>
              </a:solidFill>
              <a:latin typeface="Montserrat SemiBold" panose="00000700000000000000"/>
              <a:cs typeface="Arial" panose="020B0604020202020204" pitchFamily="34" charset="0"/>
            </a:endParaRPr>
          </a:p>
          <a:p>
            <a:pPr algn="ctr"/>
            <a:r>
              <a:rPr lang="es-MX" sz="36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COORDINACIÓN DE ARCHIVOS</a:t>
            </a:r>
          </a:p>
          <a:p>
            <a:pPr algn="ctr"/>
            <a:endParaRPr lang="es-MX" sz="1600" b="1" dirty="0">
              <a:solidFill>
                <a:schemeClr val="bg1"/>
              </a:solidFill>
              <a:latin typeface="Montserrat SemiBold" panose="00000700000000000000"/>
              <a:cs typeface="Arial" panose="020B0604020202020204" pitchFamily="34" charset="0"/>
            </a:endParaRPr>
          </a:p>
          <a:p>
            <a:pPr algn="ctr"/>
            <a:r>
              <a:rPr lang="es-MX" sz="36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ARCHIVO ADMINISTRATIVO</a:t>
            </a:r>
          </a:p>
          <a:p>
            <a:pPr algn="ctr"/>
            <a:endParaRPr lang="es-MX" sz="1600" b="1" dirty="0">
              <a:solidFill>
                <a:schemeClr val="bg1"/>
              </a:solidFill>
              <a:latin typeface="Montserrat SemiBold" panose="00000700000000000000"/>
              <a:cs typeface="Arial" panose="020B0604020202020204" pitchFamily="34" charset="0"/>
            </a:endParaRPr>
          </a:p>
          <a:p>
            <a:pPr algn="ctr"/>
            <a:r>
              <a:rPr lang="es-MX" sz="54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“INTEGRACIÓN DE EXPEDIENTES”</a:t>
            </a:r>
          </a:p>
        </p:txBody>
      </p:sp>
    </p:spTree>
    <p:extLst>
      <p:ext uri="{BB962C8B-B14F-4D97-AF65-F5344CB8AC3E}">
        <p14:creationId xmlns:p14="http://schemas.microsoft.com/office/powerpoint/2010/main" val="4039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" r="25470" b="7715"/>
          <a:stretch/>
        </p:blipFill>
        <p:spPr>
          <a:xfrm>
            <a:off x="2265403" y="1795849"/>
            <a:ext cx="7727095" cy="48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53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578" t="12085" r="32987" b="4034"/>
          <a:stretch/>
        </p:blipFill>
        <p:spPr>
          <a:xfrm>
            <a:off x="1400370" y="1985320"/>
            <a:ext cx="4086029" cy="41518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0981" t="13065" r="18170" b="5100"/>
          <a:stretch/>
        </p:blipFill>
        <p:spPr>
          <a:xfrm>
            <a:off x="5486399" y="1902942"/>
            <a:ext cx="5706085" cy="43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63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0BA8197-5622-9FFB-8801-37AA859F3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36"/>
          <a:stretch/>
        </p:blipFill>
        <p:spPr>
          <a:xfrm>
            <a:off x="2207492" y="3353226"/>
            <a:ext cx="7797800" cy="33111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35200" y="1926832"/>
            <a:ext cx="3506573" cy="400110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II. Áreas Operativas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35200" y="2504104"/>
            <a:ext cx="3506573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a. De correspondencia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07492" y="3091662"/>
            <a:ext cx="78255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Recibe y turna la correspondencia dirigida a las distintas unidades administrativas que conforman la CAEV</a:t>
            </a:r>
            <a:r>
              <a:rPr lang="es-MX" sz="1600" dirty="0">
                <a:latin typeface="Montserrat SemiBold"/>
              </a:rPr>
              <a:t>.</a:t>
            </a:r>
          </a:p>
          <a:p>
            <a:pPr marL="285750" indent="-285750">
              <a:buClr>
                <a:srgbClr val="990033"/>
              </a:buClr>
              <a:buFont typeface="Wingdings" panose="05000000000000000000" pitchFamily="2" charset="2"/>
              <a:buChar char="§"/>
            </a:pPr>
            <a:endParaRPr lang="es-MX" sz="1200" dirty="0"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74083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D10332-4264-D892-A153-3400ABA1F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31" t="22138" r="2222"/>
          <a:stretch/>
        </p:blipFill>
        <p:spPr>
          <a:xfrm>
            <a:off x="7982465" y="1897829"/>
            <a:ext cx="2041297" cy="4382819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25962" y="1922213"/>
            <a:ext cx="3746470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b. Archivo de trámite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25962" y="2494996"/>
            <a:ext cx="82324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224C2"/>
              </a:buClr>
              <a:buSzPct val="111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Integra y organiza los expedientes que produzca, use y reciba; </a:t>
            </a:r>
          </a:p>
          <a:p>
            <a:pPr marL="285750" indent="-285750" algn="just">
              <a:buClr>
                <a:srgbClr val="C224C2"/>
              </a:buClr>
              <a:buSzPct val="111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Elabora inventarios por expedientes; </a:t>
            </a:r>
          </a:p>
          <a:p>
            <a:pPr marL="285750" indent="-285750" algn="just">
              <a:buClr>
                <a:srgbClr val="C224C2"/>
              </a:buClr>
              <a:buSzPct val="111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Conserva la documentación que se encuentra activa; </a:t>
            </a:r>
          </a:p>
          <a:p>
            <a:pPr marL="285750" indent="-285750" algn="just">
              <a:buClr>
                <a:srgbClr val="C224C2"/>
              </a:buClr>
              <a:buSzPct val="111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Colabora con la Coordinación de Archivos en la realización y/o actualización de los instrumentos de Consulta y Control Archivísticos</a:t>
            </a:r>
          </a:p>
          <a:p>
            <a:pPr marL="285750" indent="-285750" algn="just">
              <a:buClr>
                <a:srgbClr val="C224C2"/>
              </a:buClr>
              <a:buSzPct val="111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Realiza las transferencias primarias cuando sean necesarias, respetando los plazos del catálogo de disposición documental</a:t>
            </a:r>
          </a:p>
          <a:p>
            <a:pPr marL="285750" indent="-285750" algn="just">
              <a:buClr>
                <a:srgbClr val="C224C2"/>
              </a:buClr>
              <a:buSzPct val="111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Trabaja de a cuerdo con los criterios y recomendaciones dictadas por la Coordinación de archivos; </a:t>
            </a:r>
          </a:p>
          <a:p>
            <a:pPr marL="285750" indent="-285750" algn="just">
              <a:buClr>
                <a:srgbClr val="C224C2"/>
              </a:buClr>
              <a:buSzPct val="111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Las que establezcan las disposiciones jurídicas aplicables.</a:t>
            </a:r>
          </a:p>
        </p:txBody>
      </p:sp>
    </p:spTree>
    <p:extLst>
      <p:ext uri="{BB962C8B-B14F-4D97-AF65-F5344CB8AC3E}">
        <p14:creationId xmlns:p14="http://schemas.microsoft.com/office/powerpoint/2010/main" val="118254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25962" y="1922213"/>
            <a:ext cx="4158362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c. Archivo de concentración.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3153A3-16C1-EDBB-9F99-CD97266DE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62" t="35182" b="-1"/>
          <a:stretch/>
        </p:blipFill>
        <p:spPr>
          <a:xfrm>
            <a:off x="6616503" y="1922213"/>
            <a:ext cx="3495027" cy="43156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2225962" y="2523858"/>
            <a:ext cx="80419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Recibe de los archivos de trámite, la documentación de las transferencias primarias;</a:t>
            </a:r>
          </a:p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Brinda servicio de préstamo y consulta a las unidades administrativas que produjeron esa información; </a:t>
            </a:r>
          </a:p>
          <a:p>
            <a:pPr marL="342900" indent="-342900" algn="just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Resguardar la documentación </a:t>
            </a:r>
            <a:r>
              <a:rPr lang="es-MX" sz="2000" b="1" dirty="0" err="1">
                <a:latin typeface="Montserrat SemiBold"/>
              </a:rPr>
              <a:t>semiactiva</a:t>
            </a:r>
            <a:r>
              <a:rPr lang="es-MX" sz="2000" b="1" dirty="0">
                <a:latin typeface="Montserrat SemiBold"/>
              </a:rPr>
              <a:t> hasta cumplir su vigencia documental; </a:t>
            </a:r>
          </a:p>
          <a:p>
            <a:pPr marL="342900" indent="-342900" algn="just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Elabora los inventarios de transferencia secundaria o baja, según sea el caso, así como el inventario general por expediente.</a:t>
            </a:r>
          </a:p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Publica los dictámenes y actas de baja documental y transferencia secundaria; </a:t>
            </a:r>
          </a:p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Las que establezcan las disposiciones jurídicas aplicables.</a:t>
            </a:r>
          </a:p>
        </p:txBody>
      </p:sp>
    </p:spTree>
    <p:extLst>
      <p:ext uri="{BB962C8B-B14F-4D97-AF65-F5344CB8AC3E}">
        <p14:creationId xmlns:p14="http://schemas.microsoft.com/office/powerpoint/2010/main" val="40115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25962" y="1837038"/>
            <a:ext cx="4059508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d. Archivo Histórico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8DF8C6-6FA3-216A-6A94-66A9B1609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69" t="22515" b="1715"/>
          <a:stretch/>
        </p:blipFill>
        <p:spPr>
          <a:xfrm>
            <a:off x="7387699" y="1837038"/>
            <a:ext cx="2602864" cy="48562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225961" y="2292039"/>
            <a:ext cx="77646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Recibe las transferencias secundarias, organiza y conserva los expedientes bajo su resguardo;</a:t>
            </a:r>
          </a:p>
          <a:p>
            <a:pPr marL="342900" indent="-342900" algn="just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Brinda servicios de préstamo y consulta al público, así como la difusión del patrimonio documental;</a:t>
            </a:r>
          </a:p>
          <a:p>
            <a:pPr marL="342900" indent="-342900" algn="just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Establece los procedimientos de consulta de los acervos que resguarda;</a:t>
            </a:r>
          </a:p>
          <a:p>
            <a:pPr marL="342900" indent="-342900" algn="just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Colaborar con el área coordinadora de archivos en la elaboración de los instrumentos de control archivístico;</a:t>
            </a:r>
          </a:p>
          <a:p>
            <a:pPr marL="342900" indent="-342900" algn="just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000" b="1" dirty="0">
                <a:latin typeface="Montserrat SemiBold"/>
              </a:rPr>
              <a:t>Implementa políticas y estrategias de preservación que permitan conservar los documentos históricos y aplicar los mecanismos y las herramientas que proporcionan las tecnologías de información para mantenerlos a disposición de los usuarios</a:t>
            </a:r>
          </a:p>
        </p:txBody>
      </p:sp>
    </p:spTree>
    <p:extLst>
      <p:ext uri="{BB962C8B-B14F-4D97-AF65-F5344CB8AC3E}">
        <p14:creationId xmlns:p14="http://schemas.microsoft.com/office/powerpoint/2010/main" val="189983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1063968" y="2071043"/>
            <a:ext cx="95970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80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¿CÓMO SE DEBE ARCHIVAR?</a:t>
            </a:r>
          </a:p>
        </p:txBody>
      </p:sp>
    </p:spTree>
    <p:extLst>
      <p:ext uri="{BB962C8B-B14F-4D97-AF65-F5344CB8AC3E}">
        <p14:creationId xmlns:p14="http://schemas.microsoft.com/office/powerpoint/2010/main" val="2040592475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BF04E7-6E98-484F-9D6C-DD82A8B860A3}"/>
              </a:ext>
            </a:extLst>
          </p:cNvPr>
          <p:cNvSpPr txBox="1"/>
          <p:nvPr/>
        </p:nvSpPr>
        <p:spPr>
          <a:xfrm>
            <a:off x="2235200" y="1926832"/>
            <a:ext cx="7797800" cy="430887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>
                <a:solidFill>
                  <a:schemeClr val="bg1"/>
                </a:solidFill>
                <a:latin typeface="Montserrat SemiBold"/>
              </a:rPr>
              <a:t>¿CÓMO SE DEBE DE ARCHIVAR?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1492C9-7D2F-3F99-FC4F-7FC3F3E84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1" t="25362" r="56635"/>
          <a:stretch/>
        </p:blipFill>
        <p:spPr>
          <a:xfrm>
            <a:off x="2235200" y="2392846"/>
            <a:ext cx="2710249" cy="40423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1492C9-7D2F-3F99-FC4F-7FC3F3E84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63" t="24444" r="4282" b="2745"/>
          <a:stretch/>
        </p:blipFill>
        <p:spPr>
          <a:xfrm>
            <a:off x="6450227" y="2384608"/>
            <a:ext cx="2758989" cy="404914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717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lorieta\Pictures\el-archivo-de-oficina-gestin-3-1024.jpg">
            <a:extLst>
              <a:ext uri="{FF2B5EF4-FFF2-40B4-BE49-F238E27FC236}">
                <a16:creationId xmlns:a16="http://schemas.microsoft.com/office/drawing/2014/main" id="{ACDC3AF6-C419-FEB3-5457-0AF0226F2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08" r="1506" b="4104"/>
          <a:stretch/>
        </p:blipFill>
        <p:spPr>
          <a:xfrm>
            <a:off x="2907956" y="1980528"/>
            <a:ext cx="5651157" cy="4765843"/>
          </a:xfrm>
          <a:prstGeom prst="rect">
            <a:avLst/>
          </a:prstGeom>
          <a:solidFill>
            <a:srgbClr val="FFFFFF"/>
          </a:solidFill>
          <a:ln w="12701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3028524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FB59D17-3D28-416C-A6B6-99966E361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7726" y="2322322"/>
            <a:ext cx="3934200" cy="43870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C7B784-DFD6-4C38-8249-C42EE0687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0674" y="2322321"/>
            <a:ext cx="3857052" cy="438707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50674" y="1922212"/>
            <a:ext cx="6588526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1. Conoce tus funciones y atribuciones.</a:t>
            </a:r>
          </a:p>
        </p:txBody>
      </p:sp>
    </p:spTree>
    <p:extLst>
      <p:ext uri="{BB962C8B-B14F-4D97-AF65-F5344CB8AC3E}">
        <p14:creationId xmlns:p14="http://schemas.microsoft.com/office/powerpoint/2010/main" val="3105459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3CB1C9-5EC0-401F-9857-7531530EF01E}"/>
              </a:ext>
            </a:extLst>
          </p:cNvPr>
          <p:cNvSpPr txBox="1"/>
          <p:nvPr/>
        </p:nvSpPr>
        <p:spPr>
          <a:xfrm>
            <a:off x="2235200" y="1926832"/>
            <a:ext cx="77978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TEMARIO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EBF0EE-01F0-4750-9395-0B75E45139D6}"/>
              </a:ext>
            </a:extLst>
          </p:cNvPr>
          <p:cNvSpPr txBox="1"/>
          <p:nvPr/>
        </p:nvSpPr>
        <p:spPr>
          <a:xfrm>
            <a:off x="2235200" y="2511747"/>
            <a:ext cx="779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b="1" dirty="0">
                <a:latin typeface="Montserrat SemiBold"/>
              </a:rPr>
              <a:t>Marco Jurídico</a:t>
            </a:r>
          </a:p>
          <a:p>
            <a:pPr marL="285750" indent="-28575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b="1" dirty="0">
                <a:latin typeface="Montserrat SemiBold"/>
              </a:rPr>
              <a:t>Conformación de un archivo</a:t>
            </a:r>
          </a:p>
          <a:p>
            <a:pPr marL="285750" indent="-28575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b="1" dirty="0">
                <a:latin typeface="Montserrat SemiBold"/>
              </a:rPr>
              <a:t>Qué son los archivos </a:t>
            </a:r>
          </a:p>
          <a:p>
            <a:pPr marL="285750" indent="-28575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b="1" dirty="0">
                <a:latin typeface="Montserrat SemiBold"/>
              </a:rPr>
              <a:t>Ciclo vital de un documento</a:t>
            </a:r>
          </a:p>
          <a:p>
            <a:pPr marL="285750" indent="-28575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b="1" dirty="0">
                <a:latin typeface="Montserrat SemiBold"/>
              </a:rPr>
              <a:t>Sistema institucional de archivos</a:t>
            </a:r>
          </a:p>
          <a:p>
            <a:pPr marL="285750" indent="-28575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b="1" dirty="0">
                <a:latin typeface="Montserrat SemiBold"/>
              </a:rPr>
              <a:t>¿Cómo se debe de archivar?</a:t>
            </a:r>
          </a:p>
          <a:p>
            <a:pPr marL="285750" indent="-28575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b="1" dirty="0">
                <a:latin typeface="Montserrat SemiBold"/>
              </a:rPr>
              <a:t>Instrumentos archivísticos</a:t>
            </a:r>
          </a:p>
          <a:p>
            <a:pPr marL="285750" indent="-28575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b="1" dirty="0">
                <a:latin typeface="Montserrat SemiBold"/>
              </a:rPr>
              <a:t>Infracciones administrativas</a:t>
            </a:r>
          </a:p>
          <a:p>
            <a:pPr marL="285750" indent="-28575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400" b="1" dirty="0">
                <a:latin typeface="Montserrat SemiBold"/>
              </a:rPr>
              <a:t>De la entrega recepción</a:t>
            </a:r>
          </a:p>
        </p:txBody>
      </p:sp>
    </p:spTree>
    <p:extLst>
      <p:ext uri="{BB962C8B-B14F-4D97-AF65-F5344CB8AC3E}">
        <p14:creationId xmlns:p14="http://schemas.microsoft.com/office/powerpoint/2010/main" val="3373776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8864472-3A1C-CF46-5482-603C62692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82" r="61686" b="-1"/>
          <a:stretch/>
        </p:blipFill>
        <p:spPr>
          <a:xfrm>
            <a:off x="6315485" y="3252894"/>
            <a:ext cx="2985034" cy="27673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2. Identifica.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17724" y="2446638"/>
            <a:ext cx="3756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Montserrat SemiBold" panose="00000700000000000000"/>
              </a:rPr>
              <a:t>a.- Tiene valor documental</a:t>
            </a:r>
          </a:p>
          <a:p>
            <a:endParaRPr lang="es-MX" sz="2000" b="1" dirty="0">
              <a:latin typeface="Montserrat SemiBold" panose="00000700000000000000"/>
            </a:endParaRPr>
          </a:p>
          <a:p>
            <a:r>
              <a:rPr lang="es-MX" sz="2000" b="1" dirty="0">
                <a:latin typeface="Montserrat SemiBold" panose="00000700000000000000"/>
              </a:rPr>
              <a:t>b.- No tiene valor documental</a:t>
            </a:r>
          </a:p>
        </p:txBody>
      </p:sp>
    </p:spTree>
    <p:extLst>
      <p:ext uri="{BB962C8B-B14F-4D97-AF65-F5344CB8AC3E}">
        <p14:creationId xmlns:p14="http://schemas.microsoft.com/office/powerpoint/2010/main" val="912637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8640A6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a. Tienen valor Documental.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08674" y="2413686"/>
            <a:ext cx="3620626" cy="400110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Documentos de archivo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17724" y="2900428"/>
            <a:ext cx="9439516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Son producidos en forma natural en función de una actividad administrativa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232920" y="3624375"/>
            <a:ext cx="943951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Constituye el único testimonio y garantía documental del acto administrativo, por tanto se trata de documentación única.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163243" y="4348322"/>
            <a:ext cx="9509193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Está estructurado en conjuntos de documentos organizados que se interrelacionan.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207862" y="5046995"/>
            <a:ext cx="946457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Son o pueden ser: patrimonio documental.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217722" y="5468675"/>
            <a:ext cx="9454713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Conformados en expedientes, son transferibles.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108078" y="2916489"/>
            <a:ext cx="99094" cy="707886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119319" y="3673590"/>
            <a:ext cx="98404" cy="68219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119319" y="4413082"/>
            <a:ext cx="88543" cy="612645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118628" y="5054179"/>
            <a:ext cx="99095" cy="369332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18627" y="5467642"/>
            <a:ext cx="89235" cy="369332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7258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56CD0BC-7F07-D127-883F-3080DFAC144C}"/>
              </a:ext>
            </a:extLst>
          </p:cNvPr>
          <p:cNvSpPr txBox="1"/>
          <p:nvPr/>
        </p:nvSpPr>
        <p:spPr>
          <a:xfrm>
            <a:off x="1326292" y="1854375"/>
            <a:ext cx="10370407" cy="48347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i="0" u="none" strike="noStrike" kern="1200" cap="none" spc="0" baseline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Contienen valores documentales</a:t>
            </a:r>
          </a:p>
          <a:p>
            <a:pPr marL="228600" marR="0" lvl="0" indent="-22860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22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i="0" u="none" strike="noStrike" kern="1200" cap="none" spc="0" baseline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Documentos con valor administrativo: </a:t>
            </a:r>
            <a:r>
              <a:rPr lang="es-MX" sz="2000" i="0" u="none" strike="noStrike" kern="1200" cap="none" spc="0" baseline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Aquellos que son elaborados, recibidos y conservados por cada área en función de las actividades derivadas de sus atribuciones.</a:t>
            </a:r>
            <a:r>
              <a:rPr lang="es-MX" sz="2000" i="0" u="none" strike="noStrike" kern="1200" cap="none" spc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 </a:t>
            </a:r>
            <a:r>
              <a:rPr lang="es-MX" sz="2000" i="0" u="none" strike="noStrike" kern="1200" cap="none" spc="0" baseline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Su tiempo de guarda no será mayor a 7 años.</a:t>
            </a:r>
          </a:p>
          <a:p>
            <a:pPr marL="228600" marR="0" lvl="0" indent="-22860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22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i="0" u="none" strike="noStrike" kern="1200" cap="none" spc="0" baseline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Documentos con valor legal:</a:t>
            </a:r>
            <a:r>
              <a:rPr lang="es-MX" sz="2000" b="1" i="0" u="none" strike="noStrike" kern="1200" cap="none" spc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 </a:t>
            </a:r>
            <a:r>
              <a:rPr lang="es-MX" sz="2000" i="0" u="none" strike="noStrike" kern="1200" cap="none" spc="0" baseline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Los que se reciben y/o conservan en el ejercicio de derechos u obligaciones regulados por el Derecho relativo a la materia de que se trate o que sirvan de testimonio ante la ley.</a:t>
            </a:r>
            <a:r>
              <a:rPr lang="es-MX" sz="2000" i="0" u="none" strike="noStrike" kern="1200" cap="none" spc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 </a:t>
            </a:r>
            <a:r>
              <a:rPr lang="es-MX" sz="2000" i="0" u="none" strike="noStrike" kern="1200" cap="none" spc="0" baseline="0" dirty="0">
                <a:solidFill>
                  <a:srgbClr val="000000"/>
                </a:solidFill>
                <a:uFillTx/>
                <a:latin typeface="Montserrat SemiBold"/>
                <a:ea typeface=""/>
                <a:cs typeface=""/>
              </a:rPr>
              <a:t>Su tiempo de guarda es durante su desahogo en trámite y 10 años en concentración.</a:t>
            </a:r>
          </a:p>
          <a:p>
            <a:pPr marL="228600" marR="0" lvl="0" indent="-22860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22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dirty="0">
                <a:solidFill>
                  <a:srgbClr val="000000"/>
                </a:solidFill>
                <a:latin typeface="Montserrat SemiBold"/>
              </a:rPr>
              <a:t>Documentos con valor fiscal y/o contable: </a:t>
            </a:r>
            <a:r>
              <a:rPr lang="es-MX" sz="2000" dirty="0">
                <a:solidFill>
                  <a:srgbClr val="000000"/>
                </a:solidFill>
                <a:latin typeface="Montserrat SemiBold"/>
              </a:rPr>
              <a:t>Constituye el conjunto de documentos con información consistente en libros de contabilidad, registros contables, documentos contabilizados, comprobatorios (facturas, notas, cheques, ajustes presupuestales y </a:t>
            </a:r>
            <a:r>
              <a:rPr lang="es-MX" sz="2000" dirty="0" err="1">
                <a:solidFill>
                  <a:srgbClr val="000000"/>
                </a:solidFill>
                <a:latin typeface="Montserrat SemiBold"/>
              </a:rPr>
              <a:t>justificatorios</a:t>
            </a:r>
            <a:r>
              <a:rPr lang="es-MX" sz="2000" dirty="0">
                <a:solidFill>
                  <a:srgbClr val="000000"/>
                </a:solidFill>
                <a:latin typeface="Montserrat SemiBold"/>
              </a:rPr>
              <a:t> (contratos, órdenes de pedidos). Su conservación será de 5 años como mínimo. Las cuentas por liquidar sin analizar en su totalidad se conservarán por 12 años en trámite.</a:t>
            </a:r>
            <a:endParaRPr lang="es-MX" sz="2000" b="0" i="0" u="none" strike="noStrike" kern="1200" cap="none" spc="0" baseline="0" dirty="0">
              <a:solidFill>
                <a:srgbClr val="000000"/>
              </a:solidFill>
              <a:uFillTx/>
              <a:latin typeface="Montserrat SemiBold"/>
              <a:ea typeface=""/>
              <a:cs typeface=""/>
            </a:endParaRPr>
          </a:p>
          <a:p>
            <a:pPr marL="228600" marR="0" lvl="0" indent="-228600" algn="just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2000" b="0" i="0" u="none" strike="noStrike" kern="1200" cap="none" spc="0" baseline="0" dirty="0">
              <a:solidFill>
                <a:srgbClr val="000000"/>
              </a:solidFill>
              <a:uFillTx/>
              <a:latin typeface="Montserrat SemiBold"/>
              <a:ea typeface=""/>
              <a:cs typeface=""/>
            </a:endParaRPr>
          </a:p>
          <a:p>
            <a:pPr marL="109728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800" b="0" i="0" u="none" strike="noStrike" kern="1200" cap="none" spc="0" baseline="0" dirty="0">
                <a:solidFill>
                  <a:srgbClr val="000000"/>
                </a:solidFill>
                <a:uFillTx/>
                <a:latin typeface="Arial Narrow" pitchFamily="34"/>
                <a:ea typeface=""/>
                <a:cs typeface="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4702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8640A6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b. No tienen valor Documental.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17724" y="2365658"/>
            <a:ext cx="772615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latin typeface="Montserrat SemiBold"/>
              </a:rPr>
              <a:t>Documentos creados o recibidos por una institución o individuos en el curso de trámites administrativos o ejecutivos.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217724" y="3019335"/>
            <a:ext cx="772615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latin typeface="Montserrat SemiBold"/>
              </a:rPr>
              <a:t>Son producidos en forma natural en función de una actividad administrativa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217724" y="3679499"/>
            <a:ext cx="7726158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latin typeface="Montserrat SemiBold"/>
              </a:rPr>
              <a:t>Son comprobantes de la realización de un acto administrativo: vales de fotocopias, minutarios, registro de visitantes, tarjetas de asistencia, etc.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217724" y="4631721"/>
            <a:ext cx="7726158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No son documentos estructurados en relación a un asunto.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217724" y="5060723"/>
            <a:ext cx="772615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Su vigencia administrativa es inmediata o no más de un año.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217724" y="5458193"/>
            <a:ext cx="772615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No son transferibles al archivo de concentración.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217724" y="5842537"/>
            <a:ext cx="7726158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ntserrat SemiBold"/>
              </a:rPr>
              <a:t>Su baja debe de darse de manera inmediata al término de su utilidad.</a:t>
            </a:r>
          </a:p>
        </p:txBody>
      </p:sp>
    </p:spTree>
    <p:extLst>
      <p:ext uri="{BB962C8B-B14F-4D97-AF65-F5344CB8AC3E}">
        <p14:creationId xmlns:p14="http://schemas.microsoft.com/office/powerpoint/2010/main" val="4233775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87366" y="1838892"/>
            <a:ext cx="8686800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just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dirty="0">
                <a:solidFill>
                  <a:srgbClr val="000000"/>
                </a:solidFill>
                <a:latin typeface="Montserrat SemiBold"/>
              </a:rPr>
              <a:t>Documentos de apoyo informativo</a:t>
            </a:r>
          </a:p>
          <a:p>
            <a:pPr marL="681228" lvl="0" indent="-571500" algn="just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22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dirty="0">
                <a:solidFill>
                  <a:srgbClr val="000000"/>
                </a:solidFill>
                <a:latin typeface="Montserrat SemiBold"/>
              </a:rPr>
              <a:t>Documentos constituidos por ejemplares de origen y características diversas cuya utilidad en las unidades responsables reside en la información que contiene para apoyo de las tareas asignadas.</a:t>
            </a:r>
          </a:p>
          <a:p>
            <a:pPr marL="681228" lvl="0" indent="-571500" algn="just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22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dirty="0">
                <a:solidFill>
                  <a:srgbClr val="000000"/>
                </a:solidFill>
                <a:latin typeface="Montserrat SemiBold"/>
              </a:rPr>
              <a:t>Generalmente son ejemplares múltiples que proporcionan información, no son originales, se trata de ediciones o acumulación de copias y fotocopias que sirven de control.</a:t>
            </a:r>
          </a:p>
          <a:p>
            <a:pPr marL="681228" lvl="0" indent="-571500" algn="just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22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dirty="0">
                <a:solidFill>
                  <a:srgbClr val="000000"/>
                </a:solidFill>
                <a:latin typeface="Montserrat SemiBold"/>
              </a:rPr>
              <a:t>Por lo general no se consideran patrimonio documental, se destruyen.</a:t>
            </a:r>
          </a:p>
          <a:p>
            <a:pPr marL="681228" lvl="0" indent="-571500" algn="just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22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dirty="0">
                <a:solidFill>
                  <a:srgbClr val="000000"/>
                </a:solidFill>
                <a:latin typeface="Montserrat SemiBold"/>
              </a:rPr>
              <a:t>No se transfieren al Archivo de Concentración.</a:t>
            </a:r>
          </a:p>
          <a:p>
            <a:pPr marL="681228" lvl="0" indent="-571500" algn="just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22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000" b="1" dirty="0">
                <a:solidFill>
                  <a:srgbClr val="000000"/>
                </a:solidFill>
                <a:latin typeface="Montserrat SemiBold"/>
              </a:rPr>
              <a:t>Carecen de conceptos tales como vigencia o valores administrativos.</a:t>
            </a:r>
          </a:p>
        </p:txBody>
      </p:sp>
    </p:spTree>
    <p:extLst>
      <p:ext uri="{BB962C8B-B14F-4D97-AF65-F5344CB8AC3E}">
        <p14:creationId xmlns:p14="http://schemas.microsoft.com/office/powerpoint/2010/main" val="2771596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3174" t="24173" r="33930" b="17694"/>
          <a:stretch/>
        </p:blipFill>
        <p:spPr>
          <a:xfrm>
            <a:off x="2136849" y="1882655"/>
            <a:ext cx="7863885" cy="47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66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18952" b="6564"/>
          <a:stretch/>
        </p:blipFill>
        <p:spPr>
          <a:xfrm>
            <a:off x="2257167" y="1791767"/>
            <a:ext cx="7661190" cy="4749076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3781168" y="5750011"/>
            <a:ext cx="897924" cy="98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6642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9DA57C-7F82-4152-9575-1104C75C8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94" t="19856" r="33594" b="2980"/>
          <a:stretch/>
        </p:blipFill>
        <p:spPr>
          <a:xfrm>
            <a:off x="3533775" y="1724024"/>
            <a:ext cx="4000500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67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3. Organiza.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217724" y="2446638"/>
            <a:ext cx="9759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Montserrat SemiBold" panose="00000700000000000000"/>
              </a:rPr>
              <a:t>a.- De manera lógica (asunto o tema)</a:t>
            </a:r>
          </a:p>
          <a:p>
            <a:endParaRPr lang="es-MX" sz="2000" b="1" dirty="0">
              <a:latin typeface="Montserrat SemiBold" panose="00000700000000000000"/>
            </a:endParaRPr>
          </a:p>
          <a:p>
            <a:r>
              <a:rPr lang="es-MX" sz="2000" b="1" dirty="0">
                <a:latin typeface="Montserrat SemiBold" panose="00000700000000000000"/>
              </a:rPr>
              <a:t>b.- De manera cronológica (por fecha del más antiguo al más reciente), y </a:t>
            </a:r>
          </a:p>
          <a:p>
            <a:endParaRPr lang="es-MX" sz="2000" b="1" dirty="0">
              <a:latin typeface="Montserrat SemiBold" panose="00000700000000000000"/>
            </a:endParaRPr>
          </a:p>
          <a:p>
            <a:r>
              <a:rPr lang="es-MX" sz="2000" b="1" dirty="0">
                <a:latin typeface="Montserrat SemiBold" panose="00000700000000000000"/>
              </a:rPr>
              <a:t>c.- Se relacionan con un mismo asunto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864472-3A1C-CF46-5482-603C62692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82" r="61686" b="-1"/>
          <a:stretch/>
        </p:blipFill>
        <p:spPr>
          <a:xfrm>
            <a:off x="8293962" y="3564069"/>
            <a:ext cx="2744267" cy="27673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26707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130547" y="2585726"/>
            <a:ext cx="3988871" cy="2484262"/>
            <a:chOff x="95801" y="3590743"/>
            <a:chExt cx="3988871" cy="2484262"/>
          </a:xfrm>
        </p:grpSpPr>
        <p:grpSp>
          <p:nvGrpSpPr>
            <p:cNvPr id="4" name="Grupo 3"/>
            <p:cNvGrpSpPr/>
            <p:nvPr/>
          </p:nvGrpSpPr>
          <p:grpSpPr>
            <a:xfrm>
              <a:off x="613409" y="4409882"/>
              <a:ext cx="3471263" cy="1665123"/>
              <a:chOff x="613409" y="4409882"/>
              <a:chExt cx="3471263" cy="1665123"/>
            </a:xfrm>
          </p:grpSpPr>
          <p:grpSp>
            <p:nvGrpSpPr>
              <p:cNvPr id="6" name="Grupo 5"/>
              <p:cNvGrpSpPr/>
              <p:nvPr/>
            </p:nvGrpSpPr>
            <p:grpSpPr>
              <a:xfrm>
                <a:off x="613409" y="4409882"/>
                <a:ext cx="2075333" cy="1665123"/>
                <a:chOff x="363067" y="4203453"/>
                <a:chExt cx="2075333" cy="1665123"/>
              </a:xfrm>
            </p:grpSpPr>
            <p:grpSp>
              <p:nvGrpSpPr>
                <p:cNvPr id="8" name="Grupo 7"/>
                <p:cNvGrpSpPr/>
                <p:nvPr/>
              </p:nvGrpSpPr>
              <p:grpSpPr>
                <a:xfrm>
                  <a:off x="363067" y="4203453"/>
                  <a:ext cx="1974480" cy="1665123"/>
                  <a:chOff x="363067" y="4203453"/>
                  <a:chExt cx="1974480" cy="1665123"/>
                </a:xfrm>
              </p:grpSpPr>
              <p:sp>
                <p:nvSpPr>
                  <p:cNvPr id="10" name="Multidocumento 9"/>
                  <p:cNvSpPr/>
                  <p:nvPr/>
                </p:nvSpPr>
                <p:spPr>
                  <a:xfrm>
                    <a:off x="1001805" y="4203453"/>
                    <a:ext cx="1335742" cy="680191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s-MX" sz="1000" b="1" dirty="0">
                        <a:latin typeface="Monserrat"/>
                      </a:rPr>
                      <a:t>1S15/004/2021</a:t>
                    </a:r>
                  </a:p>
                </p:txBody>
              </p:sp>
              <p:sp>
                <p:nvSpPr>
                  <p:cNvPr id="11" name="Multidocumento 10"/>
                  <p:cNvSpPr/>
                  <p:nvPr/>
                </p:nvSpPr>
                <p:spPr>
                  <a:xfrm>
                    <a:off x="775447" y="4549573"/>
                    <a:ext cx="1335742" cy="673525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s-MX" sz="1000" b="1" dirty="0">
                        <a:latin typeface="Monserrat"/>
                      </a:rPr>
                      <a:t>1S15/003/2021</a:t>
                    </a:r>
                  </a:p>
                </p:txBody>
              </p:sp>
              <p:sp>
                <p:nvSpPr>
                  <p:cNvPr id="12" name="Multidocumento 11"/>
                  <p:cNvSpPr/>
                  <p:nvPr/>
                </p:nvSpPr>
                <p:spPr>
                  <a:xfrm>
                    <a:off x="569257" y="4867553"/>
                    <a:ext cx="1335742" cy="668713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s-MX" sz="1000" b="1" dirty="0">
                        <a:latin typeface="Monserrat"/>
                      </a:rPr>
                      <a:t>1S15/002/2021</a:t>
                    </a:r>
                  </a:p>
                </p:txBody>
              </p:sp>
              <p:sp>
                <p:nvSpPr>
                  <p:cNvPr id="13" name="Multidocumento 12"/>
                  <p:cNvSpPr/>
                  <p:nvPr/>
                </p:nvSpPr>
                <p:spPr>
                  <a:xfrm>
                    <a:off x="363067" y="5237678"/>
                    <a:ext cx="1335742" cy="630898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s-MX" sz="1000" b="1" dirty="0">
                        <a:latin typeface="Monserrat"/>
                      </a:rPr>
                      <a:t>1S15/001/2021</a:t>
                    </a:r>
                  </a:p>
                </p:txBody>
              </p:sp>
            </p:grpSp>
            <p:cxnSp>
              <p:nvCxnSpPr>
                <p:cNvPr id="9" name="Conector recto de flecha 8"/>
                <p:cNvCxnSpPr/>
                <p:nvPr/>
              </p:nvCxnSpPr>
              <p:spPr>
                <a:xfrm flipV="1">
                  <a:off x="1724861" y="4706474"/>
                  <a:ext cx="713539" cy="103990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CuadroTexto 6"/>
              <p:cNvSpPr txBox="1"/>
              <p:nvPr/>
            </p:nvSpPr>
            <p:spPr>
              <a:xfrm>
                <a:off x="1949151" y="5813395"/>
                <a:ext cx="213552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Monserrat"/>
                  </a:rPr>
                  <a:t>Orden numérico consecutivo</a:t>
                </a:r>
              </a:p>
            </p:txBody>
          </p:sp>
        </p:grpSp>
        <p:sp>
          <p:nvSpPr>
            <p:cNvPr id="5" name="Abrir llave 4"/>
            <p:cNvSpPr/>
            <p:nvPr/>
          </p:nvSpPr>
          <p:spPr>
            <a:xfrm>
              <a:off x="95801" y="3590743"/>
              <a:ext cx="378752" cy="2477425"/>
            </a:xfrm>
            <a:prstGeom prst="leftBrace">
              <a:avLst>
                <a:gd name="adj1" fmla="val 8333"/>
                <a:gd name="adj2" fmla="val 50724"/>
              </a:avLst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4819765" y="2695256"/>
            <a:ext cx="2590716" cy="1564937"/>
            <a:chOff x="4819765" y="2695256"/>
            <a:chExt cx="2590716" cy="1564937"/>
          </a:xfrm>
        </p:grpSpPr>
        <p:sp>
          <p:nvSpPr>
            <p:cNvPr id="15" name="Flecha derecha 14"/>
            <p:cNvSpPr/>
            <p:nvPr/>
          </p:nvSpPr>
          <p:spPr>
            <a:xfrm>
              <a:off x="4819765" y="3416600"/>
              <a:ext cx="708212" cy="29540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6" name="Grupo 15"/>
            <p:cNvGrpSpPr/>
            <p:nvPr/>
          </p:nvGrpSpPr>
          <p:grpSpPr>
            <a:xfrm>
              <a:off x="5572048" y="2695256"/>
              <a:ext cx="1838433" cy="1564937"/>
              <a:chOff x="3449657" y="3808517"/>
              <a:chExt cx="1838433" cy="1564937"/>
            </a:xfrm>
          </p:grpSpPr>
          <p:grpSp>
            <p:nvGrpSpPr>
              <p:cNvPr id="17" name="Grupo 16"/>
              <p:cNvGrpSpPr/>
              <p:nvPr/>
            </p:nvGrpSpPr>
            <p:grpSpPr>
              <a:xfrm>
                <a:off x="3449657" y="3808517"/>
                <a:ext cx="1838433" cy="1198912"/>
                <a:chOff x="2914286" y="4364115"/>
                <a:chExt cx="1838433" cy="1198912"/>
              </a:xfrm>
            </p:grpSpPr>
            <p:sp>
              <p:nvSpPr>
                <p:cNvPr id="19" name="Documento 18"/>
                <p:cNvSpPr/>
                <p:nvPr/>
              </p:nvSpPr>
              <p:spPr>
                <a:xfrm>
                  <a:off x="3174627" y="4419483"/>
                  <a:ext cx="1342612" cy="504000"/>
                </a:xfrm>
                <a:prstGeom prst="flowChartDocumen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s-MX" sz="700" b="1" dirty="0">
                      <a:latin typeface="Montserrat SemiBold"/>
                    </a:rPr>
                    <a:t>Validación 22 de febrero</a:t>
                  </a:r>
                </a:p>
              </p:txBody>
            </p:sp>
            <p:sp>
              <p:nvSpPr>
                <p:cNvPr id="20" name="Documento 19"/>
                <p:cNvSpPr/>
                <p:nvPr/>
              </p:nvSpPr>
              <p:spPr>
                <a:xfrm>
                  <a:off x="3081373" y="4620710"/>
                  <a:ext cx="1313666" cy="504000"/>
                </a:xfrm>
                <a:prstGeom prst="flowChartDocumen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s-MX" sz="700" b="1" dirty="0">
                      <a:latin typeface="Montserrat SemiBold"/>
                    </a:rPr>
                    <a:t>Dictamen 08 de febrero</a:t>
                  </a:r>
                </a:p>
              </p:txBody>
            </p:sp>
            <p:sp>
              <p:nvSpPr>
                <p:cNvPr id="21" name="Documento 20"/>
                <p:cNvSpPr/>
                <p:nvPr/>
              </p:nvSpPr>
              <p:spPr>
                <a:xfrm>
                  <a:off x="3011842" y="4816908"/>
                  <a:ext cx="1269455" cy="504000"/>
                </a:xfrm>
                <a:prstGeom prst="flowChartDocumen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s-MX" sz="700" b="1" dirty="0">
                      <a:latin typeface="Montserrat SemiBold"/>
                    </a:rPr>
                    <a:t>Solicitud 04 de febrero</a:t>
                  </a:r>
                </a:p>
              </p:txBody>
            </p:sp>
            <p:sp>
              <p:nvSpPr>
                <p:cNvPr id="22" name="Documento 21"/>
                <p:cNvSpPr/>
                <p:nvPr/>
              </p:nvSpPr>
              <p:spPr>
                <a:xfrm>
                  <a:off x="2914286" y="5027277"/>
                  <a:ext cx="1217513" cy="504000"/>
                </a:xfrm>
                <a:prstGeom prst="flowChartDocumen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s-MX" sz="1000" b="1" dirty="0">
                      <a:latin typeface="Monserrat"/>
                    </a:rPr>
                    <a:t>1S15/004/2021</a:t>
                  </a:r>
                </a:p>
              </p:txBody>
            </p:sp>
            <p:cxnSp>
              <p:nvCxnSpPr>
                <p:cNvPr id="23" name="Conector recto de flecha 22"/>
                <p:cNvCxnSpPr/>
                <p:nvPr/>
              </p:nvCxnSpPr>
              <p:spPr>
                <a:xfrm flipV="1">
                  <a:off x="4281298" y="4364115"/>
                  <a:ext cx="471421" cy="119891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Rectángulo 17"/>
              <p:cNvSpPr/>
              <p:nvPr/>
            </p:nvSpPr>
            <p:spPr>
              <a:xfrm>
                <a:off x="3555084" y="4942567"/>
                <a:ext cx="149752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MX" sz="1100" b="1" dirty="0">
                    <a:latin typeface="Monserrat"/>
                  </a:rPr>
                  <a:t>Orden original</a:t>
                </a:r>
              </a:p>
              <a:p>
                <a:pPr algn="ctr"/>
                <a:r>
                  <a:rPr lang="es-MX" sz="1100" b="1" dirty="0">
                    <a:latin typeface="Monserrat"/>
                  </a:rPr>
                  <a:t>(foliación de 01 a n)</a:t>
                </a:r>
              </a:p>
            </p:txBody>
          </p:sp>
        </p:grpSp>
      </p:grpSp>
      <p:sp>
        <p:nvSpPr>
          <p:cNvPr id="24" name="Rectángulo 23"/>
          <p:cNvSpPr/>
          <p:nvPr/>
        </p:nvSpPr>
        <p:spPr>
          <a:xfrm>
            <a:off x="7727321" y="2745526"/>
            <a:ext cx="3755241" cy="1015663"/>
          </a:xfrm>
          <a:prstGeom prst="rect">
            <a:avLst/>
          </a:prstGeom>
          <a:noFill/>
          <a:ln cmpd="dbl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000" b="1" i="1" dirty="0">
                <a:solidFill>
                  <a:schemeClr val="accent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Sección: 1S  Servicios</a:t>
            </a:r>
          </a:p>
          <a:p>
            <a:r>
              <a:rPr lang="es-MX" sz="1000" b="1" i="1" dirty="0">
                <a:solidFill>
                  <a:schemeClr val="tx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Serie:   15    Validación de proyectos </a:t>
            </a:r>
            <a:endParaRPr lang="es-MX" sz="1000" b="1" i="1" dirty="0">
              <a:solidFill>
                <a:schemeClr val="accent1">
                  <a:lumMod val="75000"/>
                </a:schemeClr>
              </a:solidFill>
              <a:latin typeface="Monserrat"/>
              <a:cs typeface="Arial" panose="020B0604020202020204" pitchFamily="34" charset="0"/>
            </a:endParaRPr>
          </a:p>
          <a:p>
            <a:r>
              <a:rPr lang="es-MX" sz="1000" b="1" i="1" dirty="0">
                <a:solidFill>
                  <a:schemeClr val="accent2"/>
                </a:solidFill>
                <a:latin typeface="Monserrat"/>
                <a:cs typeface="Arial" panose="020B0604020202020204" pitchFamily="34" charset="0"/>
              </a:rPr>
              <a:t>Código de la Serie:  1S15/004/2021</a:t>
            </a:r>
          </a:p>
          <a:p>
            <a:r>
              <a:rPr lang="es-MX" sz="1000" b="1" i="1" dirty="0">
                <a:solidFill>
                  <a:schemeClr val="tx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Valor documental: A  J/L</a:t>
            </a:r>
          </a:p>
          <a:p>
            <a:r>
              <a:rPr lang="es-MX" sz="10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Tiempo de conservación: 12 años</a:t>
            </a:r>
          </a:p>
          <a:p>
            <a:r>
              <a:rPr lang="es-MX" sz="1000" b="1" i="1" dirty="0">
                <a:solidFill>
                  <a:schemeClr val="accent2"/>
                </a:solidFill>
                <a:latin typeface="Monserrat"/>
                <a:cs typeface="Arial" panose="020B0604020202020204" pitchFamily="34" charset="0"/>
              </a:rPr>
              <a:t>Técnica de Selección: Conservación</a:t>
            </a:r>
          </a:p>
        </p:txBody>
      </p:sp>
    </p:spTree>
    <p:extLst>
      <p:ext uri="{BB962C8B-B14F-4D97-AF65-F5344CB8AC3E}">
        <p14:creationId xmlns:p14="http://schemas.microsoft.com/office/powerpoint/2010/main" val="46922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2306594" y="1981199"/>
            <a:ext cx="75870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88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MARCO JURÍDICO</a:t>
            </a:r>
          </a:p>
        </p:txBody>
      </p:sp>
    </p:spTree>
    <p:extLst>
      <p:ext uri="{BB962C8B-B14F-4D97-AF65-F5344CB8AC3E}">
        <p14:creationId xmlns:p14="http://schemas.microsoft.com/office/powerpoint/2010/main" val="111037791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7408573-6754-462A-ADDE-C1EE5B024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81" t="17692" r="32969" b="7597"/>
          <a:stretch/>
        </p:blipFill>
        <p:spPr>
          <a:xfrm>
            <a:off x="6178378" y="2015598"/>
            <a:ext cx="4028165" cy="48300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FDDD08-D59F-4164-9590-0578859F7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85" t="21154" r="34297" b="6731"/>
          <a:stretch/>
        </p:blipFill>
        <p:spPr>
          <a:xfrm>
            <a:off x="2128552" y="2083166"/>
            <a:ext cx="3867151" cy="47625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4. Clasifica.</a:t>
            </a:r>
          </a:p>
        </p:txBody>
      </p:sp>
    </p:spTree>
    <p:extLst>
      <p:ext uri="{BB962C8B-B14F-4D97-AF65-F5344CB8AC3E}">
        <p14:creationId xmlns:p14="http://schemas.microsoft.com/office/powerpoint/2010/main" val="2402167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B8CEC7-1640-42DF-85C3-89F1823CE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01" b="31354"/>
          <a:stretch/>
        </p:blipFill>
        <p:spPr>
          <a:xfrm>
            <a:off x="1918996" y="1886466"/>
            <a:ext cx="8106452" cy="31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5. Cose el expediente.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869" t="20092" r="31875" b="16987"/>
          <a:stretch/>
        </p:blipFill>
        <p:spPr>
          <a:xfrm>
            <a:off x="2217723" y="2438005"/>
            <a:ext cx="7759825" cy="434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94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6. Ponte a foliar tu expediente.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40749" t="17890" r="25123" b="5496"/>
          <a:stretch/>
        </p:blipFill>
        <p:spPr>
          <a:xfrm>
            <a:off x="3772930" y="2268867"/>
            <a:ext cx="3657600" cy="438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8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6. Ponte a inventariar.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5C1355-B975-4FBA-A553-906D7571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" t="27950" r="38402" b="6795"/>
          <a:stretch/>
        </p:blipFill>
        <p:spPr>
          <a:xfrm>
            <a:off x="2217724" y="2268867"/>
            <a:ext cx="8157919" cy="447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1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9524A8-FC58-4DEF-97D9-CE0FB975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" t="20000" r="56458" b="9753"/>
          <a:stretch/>
        </p:blipFill>
        <p:spPr>
          <a:xfrm>
            <a:off x="2218267" y="1803400"/>
            <a:ext cx="7772399" cy="48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92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0DD703-030C-4DD6-9CBA-1BABF8C56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" t="27160" r="62013" b="12222"/>
          <a:stretch/>
        </p:blipFill>
        <p:spPr>
          <a:xfrm>
            <a:off x="2116667" y="1820334"/>
            <a:ext cx="7958665" cy="488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17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7. transfiero.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217723" y="2367173"/>
            <a:ext cx="235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latin typeface="Montserrat SemiBold" panose="00000700000000000000"/>
              </a:rPr>
              <a:t>a.- Por año</a:t>
            </a:r>
          </a:p>
          <a:p>
            <a:endParaRPr lang="es-MX" sz="400" b="1" dirty="0">
              <a:latin typeface="Montserrat SemiBold" panose="00000700000000000000"/>
            </a:endParaRPr>
          </a:p>
          <a:p>
            <a:r>
              <a:rPr lang="es-MX" sz="1400" b="1" dirty="0">
                <a:latin typeface="Montserrat SemiBold" panose="00000700000000000000"/>
              </a:rPr>
              <a:t>b.- Por serie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9D870E-1A7A-419E-9559-8E20F0AE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" t="28147" r="42014" b="9261"/>
          <a:stretch/>
        </p:blipFill>
        <p:spPr>
          <a:xfrm>
            <a:off x="2217722" y="2268867"/>
            <a:ext cx="7756553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63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EA83F60-87E7-4E2A-9782-454B4659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13" y="1861750"/>
            <a:ext cx="7811614" cy="48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13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9D560E-D508-4D6F-BE05-B8B69EFC4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" t="28149" r="59860" b="9382"/>
          <a:stretch/>
        </p:blipFill>
        <p:spPr>
          <a:xfrm>
            <a:off x="2700866" y="1769533"/>
            <a:ext cx="696806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8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870FB85-00EA-4271-ADDD-09670D5F10C3}"/>
              </a:ext>
            </a:extLst>
          </p:cNvPr>
          <p:cNvSpPr txBox="1"/>
          <p:nvPr/>
        </p:nvSpPr>
        <p:spPr>
          <a:xfrm>
            <a:off x="2168573" y="1787799"/>
            <a:ext cx="77978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MARCO JURÍDICO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42280F-3BC6-4808-84A8-6BC8EF956153}"/>
              </a:ext>
            </a:extLst>
          </p:cNvPr>
          <p:cNvSpPr txBox="1"/>
          <p:nvPr/>
        </p:nvSpPr>
        <p:spPr>
          <a:xfrm>
            <a:off x="2232073" y="2444197"/>
            <a:ext cx="7734300" cy="3908762"/>
          </a:xfrm>
          <a:prstGeom prst="rect">
            <a:avLst/>
          </a:prstGeom>
          <a:ln w="34925">
            <a:solidFill>
              <a:srgbClr val="CC0066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indent="0">
              <a:buFont typeface="Wingdings" panose="05000000000000000000" pitchFamily="2" charset="2"/>
              <a:buNone/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s-MX" sz="2800" dirty="0">
                <a:latin typeface="Montserrat ExtraBold" panose="00000900000000000000" pitchFamily="50" charset="0"/>
              </a:rPr>
              <a:t>C A E V</a:t>
            </a:r>
          </a:p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dirty="0">
                <a:latin typeface="Montserrat SemiBold" panose="00000700000000000000" pitchFamily="50" charset="0"/>
              </a:rPr>
              <a:t>Ley de Aguas del Estado de Veracruz</a:t>
            </a:r>
          </a:p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dirty="0">
                <a:latin typeface="Montserrat SemiBold" panose="00000700000000000000" pitchFamily="50" charset="0"/>
              </a:rPr>
              <a:t>Reglamento Interior de la CAEV</a:t>
            </a:r>
          </a:p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dirty="0">
                <a:latin typeface="Montserrat SemiBold" panose="00000700000000000000" pitchFamily="50" charset="0"/>
              </a:rPr>
              <a:t>Manual de Organización y Procedimientos de la CAEV</a:t>
            </a:r>
          </a:p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dirty="0">
                <a:latin typeface="Montserrat SemiBold" panose="00000700000000000000" pitchFamily="50" charset="0"/>
              </a:rPr>
              <a:t>Lineamientos Generales para Catalogar, Clasificar y Conservar Documentos y la Organización de Archivos</a:t>
            </a:r>
          </a:p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dirty="0">
                <a:latin typeface="Montserrat SemiBold" panose="00000700000000000000" pitchFamily="50" charset="0"/>
              </a:rPr>
              <a:t>Lineamientos para la Organización y Conservación de Archivos</a:t>
            </a:r>
          </a:p>
          <a:p>
            <a:pPr marL="342900" indent="-342900">
              <a:buClr>
                <a:srgbClr val="C224C2"/>
              </a:buClr>
              <a:buSzPct val="122000"/>
              <a:buFont typeface="Wingdings" panose="05000000000000000000" pitchFamily="2" charset="2"/>
              <a:buChar char="§"/>
            </a:pPr>
            <a:r>
              <a:rPr lang="es-MX" sz="2200" dirty="0">
                <a:latin typeface="Montserrat SemiBold" panose="00000700000000000000" pitchFamily="50" charset="0"/>
              </a:rPr>
              <a:t>Demás aplicables</a:t>
            </a:r>
          </a:p>
        </p:txBody>
      </p:sp>
    </p:spTree>
    <p:extLst>
      <p:ext uri="{BB962C8B-B14F-4D97-AF65-F5344CB8AC3E}">
        <p14:creationId xmlns:p14="http://schemas.microsoft.com/office/powerpoint/2010/main" val="4222274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8096CB-A976-49AF-B9D8-791190746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937" y="1952368"/>
            <a:ext cx="7519396" cy="47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637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AF3007-2121-4635-AA61-35DDCE742E87}"/>
              </a:ext>
            </a:extLst>
          </p:cNvPr>
          <p:cNvSpPr txBox="1"/>
          <p:nvPr/>
        </p:nvSpPr>
        <p:spPr>
          <a:xfrm>
            <a:off x="2217724" y="1868757"/>
            <a:ext cx="4158362" cy="400110"/>
          </a:xfrm>
          <a:prstGeom prst="rect">
            <a:avLst/>
          </a:prstGeom>
          <a:solidFill>
            <a:srgbClr val="C224C2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8. Doy de baja.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217723" y="2367173"/>
            <a:ext cx="415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latin typeface="Montserrat SemiBold" panose="00000700000000000000"/>
              </a:rPr>
              <a:t>a.- Identificar correctamente el material de baja</a:t>
            </a:r>
          </a:p>
          <a:p>
            <a:endParaRPr lang="es-MX" sz="400" b="1" dirty="0">
              <a:latin typeface="Montserrat SemiBold" panose="00000700000000000000"/>
            </a:endParaRPr>
          </a:p>
          <a:p>
            <a:r>
              <a:rPr lang="es-MX" sz="1400" b="1" dirty="0">
                <a:latin typeface="Montserrat SemiBold" panose="00000700000000000000"/>
              </a:rPr>
              <a:t>b.- Describir contenido de baja</a:t>
            </a:r>
          </a:p>
        </p:txBody>
      </p:sp>
    </p:spTree>
    <p:extLst>
      <p:ext uri="{BB962C8B-B14F-4D97-AF65-F5344CB8AC3E}">
        <p14:creationId xmlns:p14="http://schemas.microsoft.com/office/powerpoint/2010/main" val="30180640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1079158" y="2285999"/>
            <a:ext cx="99760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88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INSTRUMENTOS ARCHIVISTICOS</a:t>
            </a:r>
          </a:p>
        </p:txBody>
      </p:sp>
    </p:spTree>
    <p:extLst>
      <p:ext uri="{BB962C8B-B14F-4D97-AF65-F5344CB8AC3E}">
        <p14:creationId xmlns:p14="http://schemas.microsoft.com/office/powerpoint/2010/main" val="177010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BF04E7-6E98-484F-9D6C-DD82A8B860A3}"/>
              </a:ext>
            </a:extLst>
          </p:cNvPr>
          <p:cNvSpPr txBox="1"/>
          <p:nvPr/>
        </p:nvSpPr>
        <p:spPr>
          <a:xfrm>
            <a:off x="2235200" y="1926832"/>
            <a:ext cx="7797800" cy="430887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>
                <a:solidFill>
                  <a:schemeClr val="bg1"/>
                </a:solidFill>
                <a:latin typeface="Montserrat SemiBold"/>
              </a:rPr>
              <a:t>LOS INSTRUMENTOS ARCHIVÍSTICOS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560" t="23761" r="22049" b="10466"/>
          <a:stretch/>
        </p:blipFill>
        <p:spPr>
          <a:xfrm>
            <a:off x="2235200" y="2471778"/>
            <a:ext cx="7728863" cy="37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667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822" t="10876" r="21407" b="12528"/>
          <a:stretch/>
        </p:blipFill>
        <p:spPr>
          <a:xfrm>
            <a:off x="2504302" y="1970263"/>
            <a:ext cx="7166919" cy="51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74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9900" t="30134" r="22424" b="3694"/>
          <a:stretch/>
        </p:blipFill>
        <p:spPr>
          <a:xfrm>
            <a:off x="2567710" y="1846628"/>
            <a:ext cx="6677890" cy="46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96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207" t="16427" r="24218" b="25358"/>
          <a:stretch/>
        </p:blipFill>
        <p:spPr>
          <a:xfrm>
            <a:off x="2388974" y="1812324"/>
            <a:ext cx="7587049" cy="48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03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803046" y="1420032"/>
            <a:ext cx="1045381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88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INFRACCIONES ADMINISTRATIVAS Y SANCIONES</a:t>
            </a:r>
          </a:p>
        </p:txBody>
      </p:sp>
    </p:spTree>
    <p:extLst>
      <p:ext uri="{BB962C8B-B14F-4D97-AF65-F5344CB8AC3E}">
        <p14:creationId xmlns:p14="http://schemas.microsoft.com/office/powerpoint/2010/main" val="37985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691DE67-3064-4CC8-9BAB-CC7433F595B9}"/>
              </a:ext>
            </a:extLst>
          </p:cNvPr>
          <p:cNvSpPr txBox="1"/>
          <p:nvPr/>
        </p:nvSpPr>
        <p:spPr>
          <a:xfrm>
            <a:off x="2235200" y="1926832"/>
            <a:ext cx="77978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INFRACCIONES ADMINISTRATIVAS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235200" y="2446637"/>
            <a:ext cx="779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dirty="0">
                <a:solidFill>
                  <a:srgbClr val="000000"/>
                </a:solidFill>
                <a:latin typeface="Montserrat SemiBold"/>
              </a:rPr>
              <a:t>Artículo </a:t>
            </a:r>
            <a:r>
              <a:rPr lang="es-MX" b="1" kern="0" dirty="0">
                <a:solidFill>
                  <a:srgbClr val="000000"/>
                </a:solidFill>
                <a:latin typeface="Montserrat SemiBold"/>
              </a:rPr>
              <a:t>116</a:t>
            </a:r>
            <a:r>
              <a:rPr lang="es-MX" b="1" dirty="0">
                <a:solidFill>
                  <a:srgbClr val="000000"/>
                </a:solidFill>
                <a:latin typeface="Montserrat SemiBold"/>
              </a:rPr>
              <a:t> – Se consideran como infracciones.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dirty="0">
                <a:solidFill>
                  <a:srgbClr val="000000"/>
                </a:solidFill>
                <a:latin typeface="Montserrat SemiBold"/>
              </a:rPr>
              <a:t>Transferir a título oneroso o gratuito la propiedad o posesión de archivos o documentos de los S.O.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dirty="0">
                <a:solidFill>
                  <a:srgbClr val="000000"/>
                </a:solidFill>
                <a:latin typeface="Montserrat SemiBold"/>
              </a:rPr>
              <a:t>Impedir u obstaculizar la consulta de documentos de los archivos (históricos) sin causa justificada.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dirty="0">
                <a:solidFill>
                  <a:srgbClr val="000000"/>
                </a:solidFill>
                <a:latin typeface="Montserrat SemiBold"/>
              </a:rPr>
              <a:t>Actuar con dolo o negligencia en la ejecución de medidas de preservación y conservación de los archivos.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kern="0" dirty="0">
                <a:solidFill>
                  <a:srgbClr val="000000"/>
                </a:solidFill>
                <a:latin typeface="Montserrat SemiBold"/>
              </a:rPr>
              <a:t>Sustraer, divulgar, alterar, mutilar o inutilizar documentos de archivo de los S.O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kern="0" dirty="0">
                <a:solidFill>
                  <a:srgbClr val="000000"/>
                </a:solidFill>
                <a:latin typeface="Montserrat SemiBold"/>
              </a:rPr>
              <a:t>Omitir la entrega de algún documento de archivo.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kern="0" dirty="0">
                <a:solidFill>
                  <a:srgbClr val="000000"/>
                </a:solidFill>
                <a:latin typeface="Montserrat SemiBold"/>
              </a:rPr>
              <a:t>No publicar el Catálogo de disposición documental, actas de bajas documentales o actas de documentación siniestrada.</a:t>
            </a:r>
            <a:endParaRPr lang="es-MX" b="1" dirty="0">
              <a:solidFill>
                <a:srgbClr val="000000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20315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20212" t="29058" r="20360" b="19688"/>
          <a:stretch/>
        </p:blipFill>
        <p:spPr bwMode="auto">
          <a:xfrm>
            <a:off x="1596619" y="2554214"/>
            <a:ext cx="8347075" cy="3678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726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4318" t="19207" r="28138" b="28766"/>
          <a:stretch/>
        </p:blipFill>
        <p:spPr>
          <a:xfrm>
            <a:off x="4864261" y="2249464"/>
            <a:ext cx="5102111" cy="453081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026722" y="2357781"/>
            <a:ext cx="27429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628" lvl="0" indent="-342900">
              <a:buClr>
                <a:srgbClr val="CC0066"/>
              </a:buClr>
              <a:buSzPct val="122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200" b="1" dirty="0">
                <a:solidFill>
                  <a:srgbClr val="000000"/>
                </a:solidFill>
                <a:latin typeface="Montserrat SemiBold"/>
              </a:rPr>
              <a:t>Ley General de Archivos</a:t>
            </a:r>
            <a:endParaRPr lang="es-MX" sz="2200" b="1" dirty="0">
              <a:latin typeface="Montserrat SemiBold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70FB85-00EA-4271-ADDD-09670D5F10C3}"/>
              </a:ext>
            </a:extLst>
          </p:cNvPr>
          <p:cNvSpPr txBox="1"/>
          <p:nvPr/>
        </p:nvSpPr>
        <p:spPr>
          <a:xfrm>
            <a:off x="2240691" y="1787799"/>
            <a:ext cx="7725681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MARCO JURÍDICO</a:t>
            </a:r>
          </a:p>
        </p:txBody>
      </p:sp>
    </p:spTree>
    <p:extLst>
      <p:ext uri="{BB962C8B-B14F-4D97-AF65-F5344CB8AC3E}">
        <p14:creationId xmlns:p14="http://schemas.microsoft.com/office/powerpoint/2010/main" val="30955156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92411" y="2656977"/>
            <a:ext cx="80236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dirty="0">
                <a:solidFill>
                  <a:srgbClr val="000000"/>
                </a:solidFill>
                <a:latin typeface="Montserrat SemiBold"/>
              </a:rPr>
              <a:t>Artículo </a:t>
            </a:r>
            <a:r>
              <a:rPr lang="es-MX" b="1" kern="0" dirty="0">
                <a:solidFill>
                  <a:srgbClr val="000000"/>
                </a:solidFill>
                <a:latin typeface="Montserrat SemiBold"/>
              </a:rPr>
              <a:t>121</a:t>
            </a:r>
            <a:r>
              <a:rPr lang="es-MX" b="1" dirty="0">
                <a:solidFill>
                  <a:srgbClr val="000000"/>
                </a:solidFill>
                <a:latin typeface="Montserrat SemiBold"/>
              </a:rPr>
              <a:t> – Sancionados con penas de tres a diez años de prisión y multas de tres mil a cinco mil veces la UMA a las personas que: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dirty="0">
                <a:solidFill>
                  <a:srgbClr val="000000"/>
                </a:solidFill>
                <a:latin typeface="Montserrat SemiBold"/>
              </a:rPr>
              <a:t>Sustraer, ocultar, alterar, destruir o inutilizar documentos de archivo, que se encuentren bajo su resguardo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dirty="0">
                <a:solidFill>
                  <a:srgbClr val="000000"/>
                </a:solidFill>
                <a:latin typeface="Montserrat SemiBold"/>
              </a:rPr>
              <a:t>Transferir la propiedad o posesión, transportar o reproducir documentos considerados patrimonio documental de la Nación.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dirty="0">
                <a:solidFill>
                  <a:srgbClr val="000000"/>
                </a:solidFill>
                <a:latin typeface="Montserrat SemiBold"/>
              </a:rPr>
              <a:t>Trasladar y/o mantener sin autorización, fuera del territorio nacional, documentos considerados patrimonio documental de la nación.</a:t>
            </a:r>
          </a:p>
          <a:p>
            <a:pPr marL="514350" lvl="0" indent="-514350" algn="just"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b="1" kern="0" dirty="0">
                <a:solidFill>
                  <a:srgbClr val="000000"/>
                </a:solidFill>
                <a:latin typeface="Montserrat SemiBold"/>
              </a:rPr>
              <a:t>Destruir documentos </a:t>
            </a:r>
            <a:r>
              <a:rPr lang="es-MX" b="1" dirty="0">
                <a:solidFill>
                  <a:srgbClr val="000000"/>
                </a:solidFill>
                <a:latin typeface="Montserrat SemiBold"/>
              </a:rPr>
              <a:t>considerados patrimonio documental de la nación.</a:t>
            </a:r>
            <a:endParaRPr lang="es-MX" b="1" kern="0" dirty="0">
              <a:solidFill>
                <a:srgbClr val="000000"/>
              </a:solidFill>
              <a:latin typeface="Montserrat SemiBold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691DE67-3064-4CC8-9BAB-CC7433F595B9}"/>
              </a:ext>
            </a:extLst>
          </p:cNvPr>
          <p:cNvSpPr txBox="1"/>
          <p:nvPr/>
        </p:nvSpPr>
        <p:spPr>
          <a:xfrm>
            <a:off x="2235200" y="1926832"/>
            <a:ext cx="77978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SANCIONES</a:t>
            </a:r>
          </a:p>
        </p:txBody>
      </p:sp>
    </p:spTree>
    <p:extLst>
      <p:ext uri="{BB962C8B-B14F-4D97-AF65-F5344CB8AC3E}">
        <p14:creationId xmlns:p14="http://schemas.microsoft.com/office/powerpoint/2010/main" val="22411343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748045" y="2636646"/>
            <a:ext cx="1997683" cy="12034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Sancionadas por tribunales federales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4972489" y="2623347"/>
            <a:ext cx="1997683" cy="1203456"/>
          </a:xfrm>
          <a:prstGeom prst="roundRect">
            <a:avLst/>
          </a:prstGeom>
          <a:solidFill>
            <a:srgbClr val="9999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/>
              <a:t>Se aplicarán sin perjuicio de las previstas en otras disposiciones 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8339281" y="2623346"/>
            <a:ext cx="1997683" cy="12034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Graves si se tratan de documentos que contengan información sobre violaciones a D.H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3868957" y="3155091"/>
            <a:ext cx="980303" cy="255373"/>
          </a:xfrm>
          <a:prstGeom prst="rightArrow">
            <a:avLst/>
          </a:prstGeom>
          <a:solidFill>
            <a:srgbClr val="C224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lecha derecha 5"/>
          <p:cNvSpPr/>
          <p:nvPr/>
        </p:nvSpPr>
        <p:spPr>
          <a:xfrm>
            <a:off x="7164575" y="3097388"/>
            <a:ext cx="980303" cy="255373"/>
          </a:xfrm>
          <a:prstGeom prst="rightArrow">
            <a:avLst/>
          </a:prstGeom>
          <a:solidFill>
            <a:srgbClr val="C224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9961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1565188" y="1972962"/>
            <a:ext cx="91357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88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DE LA ENTREGA RECEPCIÓN</a:t>
            </a:r>
          </a:p>
        </p:txBody>
      </p:sp>
    </p:spTree>
    <p:extLst>
      <p:ext uri="{BB962C8B-B14F-4D97-AF65-F5344CB8AC3E}">
        <p14:creationId xmlns:p14="http://schemas.microsoft.com/office/powerpoint/2010/main" val="32436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EC12928-4827-4EF2-B75B-C16939B1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534" y="4386756"/>
            <a:ext cx="3588774" cy="227140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224215" y="2429687"/>
            <a:ext cx="78012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400" b="1" dirty="0">
                <a:solidFill>
                  <a:srgbClr val="000000"/>
                </a:solidFill>
                <a:latin typeface="Montserrat SemiBold"/>
              </a:rPr>
              <a:t>Artículo </a:t>
            </a:r>
            <a:r>
              <a:rPr lang="es-MX" sz="2400" b="1" kern="0" dirty="0">
                <a:solidFill>
                  <a:srgbClr val="000000"/>
                </a:solidFill>
                <a:latin typeface="Montserrat SemiBold"/>
              </a:rPr>
              <a:t>10. </a:t>
            </a:r>
            <a:r>
              <a:rPr lang="es-MX" sz="2400" dirty="0">
                <a:latin typeface="Montserrat SemiBold"/>
              </a:rPr>
              <a:t>El servidor público que concluya su empleo, cargo o comisión, </a:t>
            </a:r>
            <a:r>
              <a:rPr lang="es-MX" sz="2400" b="1" u="sng" dirty="0">
                <a:latin typeface="Montserrat SemiBold"/>
              </a:rPr>
              <a:t>deberá garantizar la entrega de los archivos a quien lo sustituya</a:t>
            </a:r>
            <a:r>
              <a:rPr lang="es-MX" sz="2400" dirty="0">
                <a:latin typeface="Montserrat SemiBold"/>
              </a:rPr>
              <a:t>, debiendo estar organizados y descritos de conformidad con los instrumentos de control y consulta archivísticos que identifiquen la función que les dio origen</a:t>
            </a:r>
            <a:r>
              <a:rPr lang="es-MX" sz="2400" b="1" dirty="0">
                <a:solidFill>
                  <a:srgbClr val="000000"/>
                </a:solidFill>
                <a:latin typeface="Montserrat SemiBold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691DE67-3064-4CC8-9BAB-CC7433F595B9}"/>
              </a:ext>
            </a:extLst>
          </p:cNvPr>
          <p:cNvSpPr txBox="1"/>
          <p:nvPr/>
        </p:nvSpPr>
        <p:spPr>
          <a:xfrm>
            <a:off x="2224215" y="1844454"/>
            <a:ext cx="7801234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DE LA ENTREGA RECEPCIÓN</a:t>
            </a:r>
          </a:p>
        </p:txBody>
      </p:sp>
    </p:spTree>
    <p:extLst>
      <p:ext uri="{BB962C8B-B14F-4D97-AF65-F5344CB8AC3E}">
        <p14:creationId xmlns:p14="http://schemas.microsoft.com/office/powerpoint/2010/main" val="150800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7" y="4189100"/>
            <a:ext cx="2602998" cy="260299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224215" y="2306119"/>
            <a:ext cx="78012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400" b="1" dirty="0">
                <a:latin typeface="Montserrat SemiBold"/>
              </a:rPr>
              <a:t>Artículo 17. </a:t>
            </a:r>
            <a:r>
              <a:rPr lang="es-MX" sz="2400" dirty="0">
                <a:latin typeface="Montserrat SemiBold"/>
              </a:rPr>
              <a:t>Los servidores públicos que deban elaborar un acta de entrega-recepción al separarse de su empleo, cargo o comisión, en los términos de las disposiciones jurídicas aplicables, </a:t>
            </a:r>
            <a:r>
              <a:rPr lang="es-MX" sz="2400" b="1" u="sng" dirty="0">
                <a:latin typeface="Montserrat SemiBold"/>
              </a:rPr>
              <a:t>deberán entregar los archivos que se encuentren bajo su custodia</a:t>
            </a:r>
            <a:r>
              <a:rPr lang="es-MX" sz="2400" b="1" dirty="0">
                <a:latin typeface="Montserrat SemiBold"/>
              </a:rPr>
              <a:t>,</a:t>
            </a:r>
            <a:r>
              <a:rPr lang="es-MX" sz="2400" dirty="0">
                <a:latin typeface="Montserrat SemiBold"/>
              </a:rPr>
              <a:t> así como los instrumentos de control y consulta archivísticos actualizados, señalando los documentos con posible valor histórico de acuerdo con el catálogo de disposición documental.</a:t>
            </a:r>
            <a:endParaRPr lang="es-MX" sz="2400" b="1" dirty="0">
              <a:solidFill>
                <a:srgbClr val="000000"/>
              </a:solidFill>
              <a:latin typeface="Montserrat SemiBold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691DE67-3064-4CC8-9BAB-CC7433F595B9}"/>
              </a:ext>
            </a:extLst>
          </p:cNvPr>
          <p:cNvSpPr txBox="1"/>
          <p:nvPr/>
        </p:nvSpPr>
        <p:spPr>
          <a:xfrm>
            <a:off x="2224215" y="1844454"/>
            <a:ext cx="7801234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DE LA ENTREGA RECEPCIÓN</a:t>
            </a:r>
          </a:p>
        </p:txBody>
      </p:sp>
    </p:spTree>
    <p:extLst>
      <p:ext uri="{BB962C8B-B14F-4D97-AF65-F5344CB8AC3E}">
        <p14:creationId xmlns:p14="http://schemas.microsoft.com/office/powerpoint/2010/main" val="40872293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BA1C67-5ABE-A449-C00B-08D11094DD5E}"/>
              </a:ext>
            </a:extLst>
          </p:cNvPr>
          <p:cNvSpPr txBox="1"/>
          <p:nvPr/>
        </p:nvSpPr>
        <p:spPr>
          <a:xfrm>
            <a:off x="1680518" y="5012395"/>
            <a:ext cx="9711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Montserrat SemiBold"/>
              </a:rPr>
              <a:t>Archivos:</a:t>
            </a:r>
          </a:p>
          <a:p>
            <a:endParaRPr lang="es-MX" sz="600" b="1" dirty="0">
              <a:solidFill>
                <a:schemeClr val="accent1">
                  <a:lumMod val="75000"/>
                </a:schemeClr>
              </a:solidFill>
              <a:latin typeface="Montserrat SemiBold"/>
            </a:endParaRPr>
          </a:p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Montserrat SemiBold"/>
              </a:rPr>
              <a:t>5.15 Relación de documentación activa en archivo de trámite</a:t>
            </a:r>
          </a:p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Montserrat SemiBold"/>
              </a:rPr>
              <a:t>5.16 Inventario de documentación semiactiva en archivo de concentración</a:t>
            </a:r>
          </a:p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Montserrat SemiBold"/>
              </a:rPr>
              <a:t>5.17 Inventario de documentación inactiva en archivo histórico</a:t>
            </a:r>
          </a:p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Montserrat SemiBold"/>
              </a:rPr>
              <a:t>5.18 Relación de respaldos de información en medios magnéticos u ópticos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91DE67-3064-4CC8-9BAB-CC7433F595B9}"/>
              </a:ext>
            </a:extLst>
          </p:cNvPr>
          <p:cNvSpPr txBox="1"/>
          <p:nvPr/>
        </p:nvSpPr>
        <p:spPr>
          <a:xfrm>
            <a:off x="2224215" y="1844454"/>
            <a:ext cx="7801234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ANEXOS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439385"/>
              </p:ext>
            </p:extLst>
          </p:nvPr>
        </p:nvGraphicFramePr>
        <p:xfrm>
          <a:off x="1737558" y="2369045"/>
          <a:ext cx="877454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66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12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882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No.</a:t>
                      </a:r>
                      <a:r>
                        <a:rPr lang="es-MX" sz="600" baseline="0" dirty="0">
                          <a:solidFill>
                            <a:schemeClr val="tx1"/>
                          </a:solidFill>
                          <a:latin typeface="Monserrat"/>
                        </a:rPr>
                        <a:t> ANEXO/No. DOCTO</a:t>
                      </a:r>
                      <a:endParaRPr lang="es-MX" sz="600" dirty="0">
                        <a:solidFill>
                          <a:schemeClr val="tx1"/>
                        </a:solidFill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DOCUMENTACIÓN</a:t>
                      </a:r>
                    </a:p>
                    <a:p>
                      <a:endParaRPr lang="es-MX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TITULAR DE DEPENDENCIA O ENTIDAD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SECRETARIO TÉCNICO U HOMOLOGO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SUBSECRETARIO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DIRECTOR GENERAL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DIRECTOR DE ÁREA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SUBDIRECTOR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JEFE DE DEPARTAMENTO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LOS</a:t>
                      </a:r>
                      <a:r>
                        <a:rPr lang="es-MX" sz="600" b="1" baseline="0" dirty="0">
                          <a:solidFill>
                            <a:schemeClr val="tx1"/>
                          </a:solidFill>
                          <a:latin typeface="Monserrat"/>
                        </a:rPr>
                        <a:t> SERVIDORES PÚBLICOS NO SEÑALADOS EN ESTA CLASIFICACIÓN</a:t>
                      </a:r>
                      <a:endParaRPr lang="es-MX" sz="600" b="1" dirty="0">
                        <a:solidFill>
                          <a:schemeClr val="tx1"/>
                        </a:solidFill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DEPENDENCIA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ENTIDAD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latin typeface="Monserrat"/>
                        </a:rPr>
                        <a:t>O EQUIVALENTE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56191"/>
              </p:ext>
            </p:extLst>
          </p:nvPr>
        </p:nvGraphicFramePr>
        <p:xfrm>
          <a:off x="1743263" y="3134168"/>
          <a:ext cx="876313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8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0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27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7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85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9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ARCHIVOS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228"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5.15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600" dirty="0">
                          <a:latin typeface="Monserrat"/>
                        </a:rPr>
                        <a:t>Relación de documentación</a:t>
                      </a:r>
                      <a:r>
                        <a:rPr lang="es-MX" sz="600" baseline="0" dirty="0">
                          <a:latin typeface="Monserrat"/>
                        </a:rPr>
                        <a:t> activa en archivo de trámite</a:t>
                      </a:r>
                      <a:endParaRPr lang="es-MX" sz="600" dirty="0"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233"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5.16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600" dirty="0">
                          <a:latin typeface="Monserrat"/>
                        </a:rPr>
                        <a:t>Inventario de</a:t>
                      </a:r>
                      <a:r>
                        <a:rPr lang="es-MX" sz="600" baseline="0" dirty="0">
                          <a:latin typeface="Monserrat"/>
                        </a:rPr>
                        <a:t> documentación semiactiva en archivo de concentración</a:t>
                      </a:r>
                      <a:endParaRPr lang="es-MX" sz="600" dirty="0"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UA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SA/SRM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DRM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5.17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Inventario de</a:t>
                      </a:r>
                      <a:r>
                        <a:rPr lang="es-MX" sz="600" baseline="0" dirty="0">
                          <a:latin typeface="Monserrat"/>
                        </a:rPr>
                        <a:t> documentación inactiva en archivo histórico</a:t>
                      </a:r>
                      <a:endParaRPr lang="es-MX" sz="600" dirty="0"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UA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SA/SRM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DRM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784"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5.18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Relación de respaldos de información en medios magnéticos u ópticos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600" dirty="0"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4447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848496" y="329513"/>
            <a:ext cx="869915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COMISIÓN DEL AGUA DEL ESTADO DE VERACRUZ</a:t>
            </a:r>
          </a:p>
          <a:p>
            <a:pPr algn="ctr"/>
            <a:endParaRPr lang="es-MX" sz="1400" b="1" dirty="0">
              <a:solidFill>
                <a:schemeClr val="bg1"/>
              </a:solidFill>
              <a:latin typeface="Montserrat SemiBold" panose="00000700000000000000"/>
              <a:cs typeface="Arial" panose="020B0604020202020204" pitchFamily="34" charset="0"/>
            </a:endParaRPr>
          </a:p>
          <a:p>
            <a:pPr algn="ctr"/>
            <a:r>
              <a:rPr lang="es-MX" sz="44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COORDINACIÓN DE ARCHIVOS</a:t>
            </a:r>
            <a:endParaRPr lang="es-MX" sz="2000" b="1" dirty="0">
              <a:solidFill>
                <a:schemeClr val="bg1"/>
              </a:solidFill>
              <a:latin typeface="Montserrat SemiBold" panose="00000700000000000000"/>
              <a:cs typeface="Arial" panose="020B0604020202020204" pitchFamily="34" charset="0"/>
            </a:endParaRPr>
          </a:p>
          <a:p>
            <a:pPr algn="ctr"/>
            <a:endParaRPr lang="es-MX" sz="1600" b="1" dirty="0">
              <a:solidFill>
                <a:schemeClr val="bg1"/>
              </a:solidFill>
              <a:latin typeface="Montserrat SemiBold" panose="0000070000000000000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8114269" y="5037438"/>
            <a:ext cx="41930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Av. Lázaro Cárdenas no. 295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Col. El Mirador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Xalapa, Veracruz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3447535" y="5114382"/>
            <a:ext cx="4287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135802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1E87DC-4BC7-4972-9B87-CC109E779091}"/>
              </a:ext>
            </a:extLst>
          </p:cNvPr>
          <p:cNvSpPr/>
          <p:nvPr/>
        </p:nvSpPr>
        <p:spPr>
          <a:xfrm>
            <a:off x="864973" y="1956486"/>
            <a:ext cx="1041262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88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CONFORMACIÓN </a:t>
            </a:r>
          </a:p>
          <a:p>
            <a:pPr algn="ctr"/>
            <a:r>
              <a:rPr lang="es-MX" sz="8800" b="1" dirty="0">
                <a:solidFill>
                  <a:schemeClr val="bg1"/>
                </a:solidFill>
                <a:latin typeface="Montserrat SemiBold" panose="00000700000000000000"/>
                <a:cs typeface="Arial" panose="020B0604020202020204" pitchFamily="34" charset="0"/>
              </a:rPr>
              <a:t>DE UN ARCHIVO</a:t>
            </a:r>
          </a:p>
        </p:txBody>
      </p:sp>
    </p:spTree>
    <p:extLst>
      <p:ext uri="{BB962C8B-B14F-4D97-AF65-F5344CB8AC3E}">
        <p14:creationId xmlns:p14="http://schemas.microsoft.com/office/powerpoint/2010/main" val="163103108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4BC662-459A-4FF9-A5ED-265C6DAFC95A}"/>
              </a:ext>
            </a:extLst>
          </p:cNvPr>
          <p:cNvSpPr txBox="1"/>
          <p:nvPr/>
        </p:nvSpPr>
        <p:spPr>
          <a:xfrm>
            <a:off x="2235200" y="1926832"/>
            <a:ext cx="779780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SemiBold"/>
              </a:rPr>
              <a:t>CONFORMACIÓN DE UN ARCHIVO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24BC662-459A-4FF9-A5ED-265C6DAFC95A}"/>
              </a:ext>
            </a:extLst>
          </p:cNvPr>
          <p:cNvSpPr txBox="1"/>
          <p:nvPr/>
        </p:nvSpPr>
        <p:spPr>
          <a:xfrm>
            <a:off x="2235200" y="2417669"/>
            <a:ext cx="3476832" cy="40011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¿Qué es un documento?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8413FF-2D7D-4C8B-AC57-9131E2925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94" t="18077" r="33611" b="6026"/>
          <a:stretch/>
        </p:blipFill>
        <p:spPr>
          <a:xfrm>
            <a:off x="6214532" y="1804362"/>
            <a:ext cx="4047067" cy="47084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24BC662-459A-4FF9-A5ED-265C6DAFC95A}"/>
              </a:ext>
            </a:extLst>
          </p:cNvPr>
          <p:cNvSpPr txBox="1"/>
          <p:nvPr/>
        </p:nvSpPr>
        <p:spPr>
          <a:xfrm>
            <a:off x="2221350" y="2817779"/>
            <a:ext cx="4212401" cy="29854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2200" dirty="0">
                <a:latin typeface="Montserrat SemiBold"/>
              </a:rPr>
              <a:t>Aquel que registra un hecho, acto administrativo, jurídico, fiscal o contable producido, recibido y utilizado en el ejercicio de las facultades, competencias o funciones de los sujetos obligados…</a:t>
            </a:r>
          </a:p>
          <a:p>
            <a:pPr algn="just"/>
            <a:endParaRPr lang="es-MX" sz="2200" dirty="0">
              <a:latin typeface="Montserrat SemiBold"/>
            </a:endParaRPr>
          </a:p>
          <a:p>
            <a:r>
              <a:rPr lang="es-MX" sz="1200" b="1" dirty="0">
                <a:latin typeface="Montserrat SemiBold"/>
              </a:rPr>
              <a:t>LGA artículo 4 fracción XXIV</a:t>
            </a:r>
          </a:p>
        </p:txBody>
      </p:sp>
    </p:spTree>
    <p:extLst>
      <p:ext uri="{BB962C8B-B14F-4D97-AF65-F5344CB8AC3E}">
        <p14:creationId xmlns:p14="http://schemas.microsoft.com/office/powerpoint/2010/main" val="91516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4BC662-459A-4FF9-A5ED-265C6DAFC95A}"/>
              </a:ext>
            </a:extLst>
          </p:cNvPr>
          <p:cNvSpPr txBox="1"/>
          <p:nvPr/>
        </p:nvSpPr>
        <p:spPr>
          <a:xfrm>
            <a:off x="2235199" y="1887566"/>
            <a:ext cx="3654961" cy="40011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 SemiBold"/>
              </a:rPr>
              <a:t>¿Qué es un expediente?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24BC662-459A-4FF9-A5ED-265C6DAFC95A}"/>
              </a:ext>
            </a:extLst>
          </p:cNvPr>
          <p:cNvSpPr txBox="1"/>
          <p:nvPr/>
        </p:nvSpPr>
        <p:spPr>
          <a:xfrm>
            <a:off x="2245098" y="2443718"/>
            <a:ext cx="3656280" cy="29854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>
                <a:latin typeface="Montserrat SemiBold"/>
              </a:rPr>
              <a:t>A la unidad documental compuesta por documentos de archivo, ordenados y relacionados por un mismo asunto, actividad o trámite de los sujetos obligados; …</a:t>
            </a:r>
          </a:p>
          <a:p>
            <a:pPr algn="just"/>
            <a:endParaRPr lang="es-MX" sz="2200" b="1" dirty="0">
              <a:latin typeface="Montserrat SemiBold"/>
            </a:endParaRPr>
          </a:p>
          <a:p>
            <a:pPr algn="just"/>
            <a:r>
              <a:rPr lang="es-MX" sz="1200" b="1" dirty="0">
                <a:latin typeface="Montserrat SemiBold"/>
              </a:rPr>
              <a:t>LGA artículo 4 fracción XXIX</a:t>
            </a:r>
          </a:p>
        </p:txBody>
      </p:sp>
      <p:sp>
        <p:nvSpPr>
          <p:cNvPr id="4" name="AutoShape 2" descr="Carpeta de 3&quot; Pulgadas con Cover, Azul - Asi.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AFD667-40F6-EF04-CE22-E3EF3C710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63" t="45652" r="5250" b="23801"/>
          <a:stretch/>
        </p:blipFill>
        <p:spPr>
          <a:xfrm rot="5400000">
            <a:off x="5852927" y="2353060"/>
            <a:ext cx="4754753" cy="38237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AE0F13-183D-4237-892A-3CBBA969E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81" t="17692" r="32969" b="7597"/>
          <a:stretch/>
        </p:blipFill>
        <p:spPr>
          <a:xfrm>
            <a:off x="6596978" y="2529862"/>
            <a:ext cx="2894033" cy="34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9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2007</Words>
  <Application>Microsoft Office PowerPoint</Application>
  <PresentationFormat>Panorámica</PresentationFormat>
  <Paragraphs>256</Paragraphs>
  <Slides>66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7" baseType="lpstr">
      <vt:lpstr>Arial</vt:lpstr>
      <vt:lpstr>Arial Narrow</vt:lpstr>
      <vt:lpstr>Berlin Sans FB Demi</vt:lpstr>
      <vt:lpstr>Calibri</vt:lpstr>
      <vt:lpstr>Calibri Light</vt:lpstr>
      <vt:lpstr>Monserrat</vt:lpstr>
      <vt:lpstr>Montserrat</vt:lpstr>
      <vt:lpstr>Montserrat ExtraBold</vt:lpstr>
      <vt:lpstr>Montserrat SemiBold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Ines Libreros Torres</dc:creator>
  <cp:lastModifiedBy>i. Lesvia Hernandez Zavaleta</cp:lastModifiedBy>
  <cp:revision>105</cp:revision>
  <dcterms:created xsi:type="dcterms:W3CDTF">2024-02-21T17:53:18Z</dcterms:created>
  <dcterms:modified xsi:type="dcterms:W3CDTF">2024-03-15T16:28:45Z</dcterms:modified>
</cp:coreProperties>
</file>