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73" r:id="rId4"/>
    <p:sldId id="270" r:id="rId5"/>
    <p:sldId id="277" r:id="rId6"/>
    <p:sldId id="275" r:id="rId7"/>
    <p:sldId id="272" r:id="rId8"/>
    <p:sldId id="280" r:id="rId9"/>
    <p:sldId id="264" r:id="rId10"/>
    <p:sldId id="276" r:id="rId11"/>
    <p:sldId id="283" r:id="rId12"/>
    <p:sldId id="279" r:id="rId13"/>
    <p:sldId id="274" r:id="rId14"/>
    <p:sldId id="281" r:id="rId15"/>
    <p:sldId id="267" r:id="rId16"/>
    <p:sldId id="282" r:id="rId17"/>
    <p:sldId id="265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D3E"/>
    <a:srgbClr val="765900"/>
    <a:srgbClr val="691E15"/>
    <a:srgbClr val="144750"/>
    <a:srgbClr val="FCD1CB"/>
    <a:srgbClr val="1F626E"/>
    <a:srgbClr val="B3995B"/>
    <a:srgbClr val="E9C7C8"/>
    <a:srgbClr val="EDCAA7"/>
    <a:srgbClr val="B3A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4"/>
    <p:restoredTop sz="93025"/>
  </p:normalViewPr>
  <p:slideViewPr>
    <p:cSldViewPr snapToGrid="0" snapToObjects="1">
      <p:cViewPr varScale="1">
        <p:scale>
          <a:sx n="70" d="100"/>
          <a:sy n="70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mailto:njacome@cgever.gob.mx" TargetMode="External"/><Relationship Id="rId1" Type="http://schemas.openxmlformats.org/officeDocument/2006/relationships/hyperlink" Target="mailto:eticaoiccaev@cgever.gob.mx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mailto:njacome@cgever.gob.mx" TargetMode="External"/><Relationship Id="rId1" Type="http://schemas.openxmlformats.org/officeDocument/2006/relationships/hyperlink" Target="mailto:eticaoiccaev@cgever.gob.m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E0BD-76AE-FB4B-A87D-A19868883C0B}" type="doc">
      <dgm:prSet loTypeId="urn:microsoft.com/office/officeart/2005/8/layout/chart3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3BF630A-7145-2148-B2EE-27827616F0A5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  <a:latin typeface="Panton" panose="00000500000000000000" pitchFamily="50" charset="0"/>
            </a:rPr>
            <a:t>Principios Éticos</a:t>
          </a:r>
          <a:endParaRPr lang="es-ES" sz="2000" b="1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BD32892A-4E49-9149-BD2E-9E0A5D9391B8}" type="parTrans" cxnId="{78FD85BC-B958-6349-A09E-C888725C8165}">
      <dgm:prSet/>
      <dgm:spPr/>
      <dgm:t>
        <a:bodyPr/>
        <a:lstStyle/>
        <a:p>
          <a:endParaRPr lang="es-ES"/>
        </a:p>
      </dgm:t>
    </dgm:pt>
    <dgm:pt modelId="{0F8F16F0-9191-D44D-BC4F-C62B565902E6}" type="sibTrans" cxnId="{78FD85BC-B958-6349-A09E-C888725C8165}">
      <dgm:prSet/>
      <dgm:spPr/>
      <dgm:t>
        <a:bodyPr/>
        <a:lstStyle/>
        <a:p>
          <a:endParaRPr lang="es-ES"/>
        </a:p>
      </dgm:t>
    </dgm:pt>
    <dgm:pt modelId="{79F03CEC-176F-4DA6-87CB-E93CFFD1CF9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  <a:latin typeface="Panton" panose="00000500000000000000" pitchFamily="50" charset="0"/>
            </a:rPr>
            <a:t>Reglas de Integridad</a:t>
          </a:r>
          <a:endParaRPr lang="es-ES" sz="2000" b="1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A84E410B-E28D-4236-B321-6F30571F77EA}" type="parTrans" cxnId="{DCB3B44D-603D-4C2D-BE51-C9C29D64C61B}">
      <dgm:prSet/>
      <dgm:spPr/>
      <dgm:t>
        <a:bodyPr/>
        <a:lstStyle/>
        <a:p>
          <a:endParaRPr lang="es-ES"/>
        </a:p>
      </dgm:t>
    </dgm:pt>
    <dgm:pt modelId="{F93AD9A5-4567-4268-BDF2-19429315BDFF}" type="sibTrans" cxnId="{DCB3B44D-603D-4C2D-BE51-C9C29D64C61B}">
      <dgm:prSet/>
      <dgm:spPr/>
      <dgm:t>
        <a:bodyPr/>
        <a:lstStyle/>
        <a:p>
          <a:endParaRPr lang="es-ES"/>
        </a:p>
      </dgm:t>
    </dgm:pt>
    <dgm:pt modelId="{16F66649-674E-A54F-A429-00890FD8A486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Panton" panose="00000500000000000000" pitchFamily="50" charset="0"/>
            </a:rPr>
            <a:t>Valores</a:t>
          </a:r>
          <a:endParaRPr lang="es-ES" sz="2000" b="1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D0ADA978-30F7-7A41-8103-6BE67D3A64A3}" type="sibTrans" cxnId="{B7B5BF6B-8552-6943-BDEF-4FC4BB0F134F}">
      <dgm:prSet/>
      <dgm:spPr/>
      <dgm:t>
        <a:bodyPr/>
        <a:lstStyle/>
        <a:p>
          <a:endParaRPr lang="es-ES"/>
        </a:p>
      </dgm:t>
    </dgm:pt>
    <dgm:pt modelId="{F245C9CE-1C39-FE4F-BB53-327B48D6F506}" type="parTrans" cxnId="{B7B5BF6B-8552-6943-BDEF-4FC4BB0F134F}">
      <dgm:prSet/>
      <dgm:spPr/>
      <dgm:t>
        <a:bodyPr/>
        <a:lstStyle/>
        <a:p>
          <a:endParaRPr lang="es-ES"/>
        </a:p>
      </dgm:t>
    </dgm:pt>
    <dgm:pt modelId="{ABB8F46A-88DF-6A46-A286-ADBE2E3F394F}" type="pres">
      <dgm:prSet presAssocID="{6880E0BD-76AE-FB4B-A87D-A19868883C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3835BBF-C9AA-F447-A84F-1266594A91E0}" type="pres">
      <dgm:prSet presAssocID="{6880E0BD-76AE-FB4B-A87D-A19868883C0B}" presName="wedge1" presStyleLbl="node1" presStyleIdx="0" presStyleCnt="3" custScaleX="104695" custScaleY="98560" custLinFactNeighborX="-14161" custLinFactNeighborY="4354"/>
      <dgm:spPr/>
      <dgm:t>
        <a:bodyPr/>
        <a:lstStyle/>
        <a:p>
          <a:endParaRPr lang="es-MX"/>
        </a:p>
      </dgm:t>
    </dgm:pt>
    <dgm:pt modelId="{0B46AA72-91BC-7D4C-92C9-590BF57DBD76}" type="pres">
      <dgm:prSet presAssocID="{6880E0BD-76AE-FB4B-A87D-A19868883C0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000D34-613A-934B-BF33-ABA46116D0A1}" type="pres">
      <dgm:prSet presAssocID="{6880E0BD-76AE-FB4B-A87D-A19868883C0B}" presName="wedge2" presStyleLbl="node1" presStyleIdx="1" presStyleCnt="3" custScaleX="107436" custScaleY="102525" custLinFactNeighborX="-9006" custLinFactNeighborY="930"/>
      <dgm:spPr/>
      <dgm:t>
        <a:bodyPr/>
        <a:lstStyle/>
        <a:p>
          <a:endParaRPr lang="es-MX"/>
        </a:p>
      </dgm:t>
    </dgm:pt>
    <dgm:pt modelId="{76427FBC-D2F5-2C4D-BAFF-8D22D822ED4D}" type="pres">
      <dgm:prSet presAssocID="{6880E0BD-76AE-FB4B-A87D-A19868883C0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C923EA-4642-F147-8849-9AB43ACE524C}" type="pres">
      <dgm:prSet presAssocID="{6880E0BD-76AE-FB4B-A87D-A19868883C0B}" presName="wedge3" presStyleLbl="node1" presStyleIdx="2" presStyleCnt="3" custScaleX="107136" custScaleY="98025" custLinFactNeighborX="-9006" custLinFactNeighborY="885"/>
      <dgm:spPr/>
      <dgm:t>
        <a:bodyPr/>
        <a:lstStyle/>
        <a:p>
          <a:endParaRPr lang="es-MX"/>
        </a:p>
      </dgm:t>
    </dgm:pt>
    <dgm:pt modelId="{97E31B20-21A1-C24E-B073-F0F4D4E15031}" type="pres">
      <dgm:prSet presAssocID="{6880E0BD-76AE-FB4B-A87D-A19868883C0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4752B9F-6E6A-4D47-92E7-EE698A8FAC59}" type="presOf" srcId="{79F03CEC-176F-4DA6-87CB-E93CFFD1CF91}" destId="{FC000D34-613A-934B-BF33-ABA46116D0A1}" srcOrd="0" destOrd="0" presId="urn:microsoft.com/office/officeart/2005/8/layout/chart3"/>
    <dgm:cxn modelId="{DCB3B44D-603D-4C2D-BE51-C9C29D64C61B}" srcId="{6880E0BD-76AE-FB4B-A87D-A19868883C0B}" destId="{79F03CEC-176F-4DA6-87CB-E93CFFD1CF91}" srcOrd="1" destOrd="0" parTransId="{A84E410B-E28D-4236-B321-6F30571F77EA}" sibTransId="{F93AD9A5-4567-4268-BDF2-19429315BDFF}"/>
    <dgm:cxn modelId="{510DCE47-E7F3-4DB9-B0E4-232BAF3B5646}" type="presOf" srcId="{16F66649-674E-A54F-A429-00890FD8A486}" destId="{0B46AA72-91BC-7D4C-92C9-590BF57DBD76}" srcOrd="1" destOrd="0" presId="urn:microsoft.com/office/officeart/2005/8/layout/chart3"/>
    <dgm:cxn modelId="{19158968-788A-46A7-9F06-5ED20E115D22}" type="presOf" srcId="{83BF630A-7145-2148-B2EE-27827616F0A5}" destId="{C2C923EA-4642-F147-8849-9AB43ACE524C}" srcOrd="0" destOrd="0" presId="urn:microsoft.com/office/officeart/2005/8/layout/chart3"/>
    <dgm:cxn modelId="{B7B5BF6B-8552-6943-BDEF-4FC4BB0F134F}" srcId="{6880E0BD-76AE-FB4B-A87D-A19868883C0B}" destId="{16F66649-674E-A54F-A429-00890FD8A486}" srcOrd="0" destOrd="0" parTransId="{F245C9CE-1C39-FE4F-BB53-327B48D6F506}" sibTransId="{D0ADA978-30F7-7A41-8103-6BE67D3A64A3}"/>
    <dgm:cxn modelId="{78FD85BC-B958-6349-A09E-C888725C8165}" srcId="{6880E0BD-76AE-FB4B-A87D-A19868883C0B}" destId="{83BF630A-7145-2148-B2EE-27827616F0A5}" srcOrd="2" destOrd="0" parTransId="{BD32892A-4E49-9149-BD2E-9E0A5D9391B8}" sibTransId="{0F8F16F0-9191-D44D-BC4F-C62B565902E6}"/>
    <dgm:cxn modelId="{691510D2-1186-4317-933A-41E381D5B31F}" type="presOf" srcId="{83BF630A-7145-2148-B2EE-27827616F0A5}" destId="{97E31B20-21A1-C24E-B073-F0F4D4E15031}" srcOrd="1" destOrd="0" presId="urn:microsoft.com/office/officeart/2005/8/layout/chart3"/>
    <dgm:cxn modelId="{DB507B79-D42F-451C-BAC2-CCABDFBCC397}" type="presOf" srcId="{79F03CEC-176F-4DA6-87CB-E93CFFD1CF91}" destId="{76427FBC-D2F5-2C4D-BAFF-8D22D822ED4D}" srcOrd="1" destOrd="0" presId="urn:microsoft.com/office/officeart/2005/8/layout/chart3"/>
    <dgm:cxn modelId="{7DDB383A-681D-48D5-926A-C72CB9C109A4}" type="presOf" srcId="{16F66649-674E-A54F-A429-00890FD8A486}" destId="{73835BBF-C9AA-F447-A84F-1266594A91E0}" srcOrd="0" destOrd="0" presId="urn:microsoft.com/office/officeart/2005/8/layout/chart3"/>
    <dgm:cxn modelId="{C2C5B17F-250A-A440-80EA-64509314B73F}" type="presOf" srcId="{6880E0BD-76AE-FB4B-A87D-A19868883C0B}" destId="{ABB8F46A-88DF-6A46-A286-ADBE2E3F394F}" srcOrd="0" destOrd="0" presId="urn:microsoft.com/office/officeart/2005/8/layout/chart3"/>
    <dgm:cxn modelId="{9296AC88-DD10-BD43-BE2E-37B17554CE69}" type="presParOf" srcId="{ABB8F46A-88DF-6A46-A286-ADBE2E3F394F}" destId="{73835BBF-C9AA-F447-A84F-1266594A91E0}" srcOrd="0" destOrd="0" presId="urn:microsoft.com/office/officeart/2005/8/layout/chart3"/>
    <dgm:cxn modelId="{CFC291F5-D41F-FF46-8471-5CC5AE6B4603}" type="presParOf" srcId="{ABB8F46A-88DF-6A46-A286-ADBE2E3F394F}" destId="{0B46AA72-91BC-7D4C-92C9-590BF57DBD76}" srcOrd="1" destOrd="0" presId="urn:microsoft.com/office/officeart/2005/8/layout/chart3"/>
    <dgm:cxn modelId="{A8BD4456-16C9-E34C-B724-907DEE301DD4}" type="presParOf" srcId="{ABB8F46A-88DF-6A46-A286-ADBE2E3F394F}" destId="{FC000D34-613A-934B-BF33-ABA46116D0A1}" srcOrd="2" destOrd="0" presId="urn:microsoft.com/office/officeart/2005/8/layout/chart3"/>
    <dgm:cxn modelId="{FA621159-30FE-174D-97DA-5E645AFB3ED7}" type="presParOf" srcId="{ABB8F46A-88DF-6A46-A286-ADBE2E3F394F}" destId="{76427FBC-D2F5-2C4D-BAFF-8D22D822ED4D}" srcOrd="3" destOrd="0" presId="urn:microsoft.com/office/officeart/2005/8/layout/chart3"/>
    <dgm:cxn modelId="{61EC0ECE-681B-4293-AAB9-F8B2CF7D666E}" type="presParOf" srcId="{ABB8F46A-88DF-6A46-A286-ADBE2E3F394F}" destId="{C2C923EA-4642-F147-8849-9AB43ACE524C}" srcOrd="4" destOrd="0" presId="urn:microsoft.com/office/officeart/2005/8/layout/chart3"/>
    <dgm:cxn modelId="{8C1E2A0E-6237-436E-94F6-7353B05B183C}" type="presParOf" srcId="{ABB8F46A-88DF-6A46-A286-ADBE2E3F394F}" destId="{97E31B20-21A1-C24E-B073-F0F4D4E1503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F853D-DFF6-48E1-984E-B730EC7FB4E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3802DB-2EC2-4E2D-90F7-0584B4A6A0C5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endParaRPr lang="es-ES" sz="2000" dirty="0" smtClean="0">
            <a:latin typeface="Panton" panose="00000500000000000000" pitchFamily="50" charset="0"/>
          </a:endParaRPr>
        </a:p>
        <a:p>
          <a:pPr algn="ctr"/>
          <a:endParaRPr lang="es-ES" sz="2000" dirty="0" smtClean="0">
            <a:latin typeface="Panton" panose="00000500000000000000" pitchFamily="50" charset="0"/>
          </a:endParaRPr>
        </a:p>
        <a:p>
          <a:pPr algn="ctr"/>
          <a:r>
            <a:rPr lang="es-ES" sz="2800" b="1" dirty="0" smtClean="0">
              <a:solidFill>
                <a:schemeClr val="bg1"/>
              </a:solidFill>
              <a:latin typeface="Panton" panose="00000500000000000000" pitchFamily="50" charset="0"/>
            </a:rPr>
            <a:t>Carta compromiso</a:t>
          </a:r>
          <a:endParaRPr lang="es-ES" sz="2800" b="1" dirty="0">
            <a:solidFill>
              <a:schemeClr val="bg1"/>
            </a:solidFill>
            <a:latin typeface="Panton" panose="00000500000000000000" pitchFamily="50" charset="0"/>
          </a:endParaRPr>
        </a:p>
      </dgm:t>
    </dgm:pt>
    <dgm:pt modelId="{85C2527F-D48B-4ED8-9C3A-B0CEC0541724}" type="parTrans" cxnId="{D565D973-F346-41A0-A75E-1A14A6AE17D6}">
      <dgm:prSet/>
      <dgm:spPr/>
      <dgm:t>
        <a:bodyPr/>
        <a:lstStyle/>
        <a:p>
          <a:endParaRPr lang="es-ES"/>
        </a:p>
      </dgm:t>
    </dgm:pt>
    <dgm:pt modelId="{F6B3ED60-5E71-46A0-BFA4-B7AB04059729}" type="sibTrans" cxnId="{D565D973-F346-41A0-A75E-1A14A6AE17D6}">
      <dgm:prSet/>
      <dgm:spPr/>
      <dgm:t>
        <a:bodyPr/>
        <a:lstStyle/>
        <a:p>
          <a:endParaRPr lang="es-ES"/>
        </a:p>
      </dgm:t>
    </dgm:pt>
    <dgm:pt modelId="{8B6452E1-4E2E-46D0-BE8D-97337CEB120C}">
      <dgm:prSet phldrT="[Texto]" phldr="1"/>
      <dgm:spPr/>
      <dgm:t>
        <a:bodyPr/>
        <a:lstStyle/>
        <a:p>
          <a:endParaRPr lang="es-ES"/>
        </a:p>
      </dgm:t>
    </dgm:pt>
    <dgm:pt modelId="{B43D44FB-20DB-4001-A3CA-63A9B7808E6F}" type="parTrans" cxnId="{2242C7D2-A18E-49FF-9D74-F67E34AFDF42}">
      <dgm:prSet/>
      <dgm:spPr/>
      <dgm:t>
        <a:bodyPr/>
        <a:lstStyle/>
        <a:p>
          <a:endParaRPr lang="es-ES"/>
        </a:p>
      </dgm:t>
    </dgm:pt>
    <dgm:pt modelId="{27E92B7E-7A5F-4D1B-855C-873148615EC8}" type="sibTrans" cxnId="{2242C7D2-A18E-49FF-9D74-F67E34AFDF42}">
      <dgm:prSet/>
      <dgm:spPr/>
      <dgm:t>
        <a:bodyPr/>
        <a:lstStyle/>
        <a:p>
          <a:endParaRPr lang="es-ES"/>
        </a:p>
      </dgm:t>
    </dgm:pt>
    <dgm:pt modelId="{B25F3C93-1540-4884-B295-95BFB277E297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es-ES" sz="1800" dirty="0" smtClean="0">
              <a:latin typeface="Panton" panose="00000500000000000000" pitchFamily="50" charset="0"/>
            </a:rPr>
            <a:t>Todo el personal que labore o preste sus servicios en la CAEV, suscribirá y entregará impresa la carta compromiso contenida en el Anexo I del Código de Conducta</a:t>
          </a:r>
          <a:endParaRPr lang="es-ES" sz="1800" dirty="0">
            <a:latin typeface="Panton" panose="00000500000000000000" pitchFamily="50" charset="0"/>
          </a:endParaRPr>
        </a:p>
      </dgm:t>
    </dgm:pt>
    <dgm:pt modelId="{BA1275F6-1893-4C4D-A9D3-B1997F7F8E73}" type="parTrans" cxnId="{08E949FF-6DAF-486A-9CF2-53A344715536}">
      <dgm:prSet/>
      <dgm:spPr/>
      <dgm:t>
        <a:bodyPr/>
        <a:lstStyle/>
        <a:p>
          <a:endParaRPr lang="es-ES"/>
        </a:p>
      </dgm:t>
    </dgm:pt>
    <dgm:pt modelId="{B7254ACF-64CC-4D3A-9AD8-3C7306BA893E}" type="sibTrans" cxnId="{08E949FF-6DAF-486A-9CF2-53A344715536}">
      <dgm:prSet/>
      <dgm:spPr/>
      <dgm:t>
        <a:bodyPr/>
        <a:lstStyle/>
        <a:p>
          <a:endParaRPr lang="es-ES"/>
        </a:p>
      </dgm:t>
    </dgm:pt>
    <dgm:pt modelId="{9B85C5FE-4922-4A46-AEA8-61E1EC2EE4C0}" type="pres">
      <dgm:prSet presAssocID="{0CDF853D-DFF6-48E1-984E-B730EC7FB4E2}" presName="Name0" presStyleCnt="0">
        <dgm:presLayoutVars>
          <dgm:chMax val="2"/>
          <dgm:chPref val="2"/>
          <dgm:animLvl val="lvl"/>
        </dgm:presLayoutVars>
      </dgm:prSet>
      <dgm:spPr/>
    </dgm:pt>
    <dgm:pt modelId="{CC0EA319-509C-4A99-B456-1886118B2D73}" type="pres">
      <dgm:prSet presAssocID="{0CDF853D-DFF6-48E1-984E-B730EC7FB4E2}" presName="LeftText" presStyleLbl="revTx" presStyleIdx="0" presStyleCnt="0">
        <dgm:presLayoutVars>
          <dgm:bulletEnabled val="1"/>
        </dgm:presLayoutVars>
      </dgm:prSet>
      <dgm:spPr/>
    </dgm:pt>
    <dgm:pt modelId="{C517934F-985D-467B-BE5F-5E1EAF85B877}" type="pres">
      <dgm:prSet presAssocID="{0CDF853D-DFF6-48E1-984E-B730EC7FB4E2}" presName="LeftNode" presStyleLbl="bgImgPlace1" presStyleIdx="0" presStyleCnt="2" custScaleX="108787">
        <dgm:presLayoutVars>
          <dgm:chMax val="2"/>
          <dgm:chPref val="2"/>
        </dgm:presLayoutVars>
      </dgm:prSet>
      <dgm:spPr/>
    </dgm:pt>
    <dgm:pt modelId="{E974CB62-1A16-4BFE-BFF3-F97A8802E031}" type="pres">
      <dgm:prSet presAssocID="{0CDF853D-DFF6-48E1-984E-B730EC7FB4E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9BD552-2323-4555-A273-67A581600B80}" type="pres">
      <dgm:prSet presAssocID="{0CDF853D-DFF6-48E1-984E-B730EC7FB4E2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6B5B6B-420E-40AB-9A68-9BDC59A99E7F}" type="pres">
      <dgm:prSet presAssocID="{0CDF853D-DFF6-48E1-984E-B730EC7FB4E2}" presName="TopArrow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61FC7CE1-B6BD-4C80-81B6-27F950ADCDE4}" type="pres">
      <dgm:prSet presAssocID="{0CDF853D-DFF6-48E1-984E-B730EC7FB4E2}" presName="BottomArrow" presStyleLbl="node1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</dgm:ptLst>
  <dgm:cxnLst>
    <dgm:cxn modelId="{70791495-C594-4D2A-BD23-3B310D99B03E}" type="presOf" srcId="{B25F3C93-1540-4884-B295-95BFB277E297}" destId="{E09BD552-2323-4555-A273-67A581600B80}" srcOrd="1" destOrd="0" presId="urn:microsoft.com/office/officeart/2009/layout/ReverseList"/>
    <dgm:cxn modelId="{2242C7D2-A18E-49FF-9D74-F67E34AFDF42}" srcId="{0CDF853D-DFF6-48E1-984E-B730EC7FB4E2}" destId="{8B6452E1-4E2E-46D0-BE8D-97337CEB120C}" srcOrd="2" destOrd="0" parTransId="{B43D44FB-20DB-4001-A3CA-63A9B7808E6F}" sibTransId="{27E92B7E-7A5F-4D1B-855C-873148615EC8}"/>
    <dgm:cxn modelId="{707994F3-CD67-410B-99E6-5A9E01A27608}" type="presOf" srcId="{B25F3C93-1540-4884-B295-95BFB277E297}" destId="{E974CB62-1A16-4BFE-BFF3-F97A8802E031}" srcOrd="0" destOrd="0" presId="urn:microsoft.com/office/officeart/2009/layout/ReverseList"/>
    <dgm:cxn modelId="{D565D973-F346-41A0-A75E-1A14A6AE17D6}" srcId="{0CDF853D-DFF6-48E1-984E-B730EC7FB4E2}" destId="{A93802DB-2EC2-4E2D-90F7-0584B4A6A0C5}" srcOrd="0" destOrd="0" parTransId="{85C2527F-D48B-4ED8-9C3A-B0CEC0541724}" sibTransId="{F6B3ED60-5E71-46A0-BFA4-B7AB04059729}"/>
    <dgm:cxn modelId="{61C59CC2-28B8-4566-A3EE-454013DE9D07}" type="presOf" srcId="{0CDF853D-DFF6-48E1-984E-B730EC7FB4E2}" destId="{9B85C5FE-4922-4A46-AEA8-61E1EC2EE4C0}" srcOrd="0" destOrd="0" presId="urn:microsoft.com/office/officeart/2009/layout/ReverseList"/>
    <dgm:cxn modelId="{08E949FF-6DAF-486A-9CF2-53A344715536}" srcId="{0CDF853D-DFF6-48E1-984E-B730EC7FB4E2}" destId="{B25F3C93-1540-4884-B295-95BFB277E297}" srcOrd="1" destOrd="0" parTransId="{BA1275F6-1893-4C4D-A9D3-B1997F7F8E73}" sibTransId="{B7254ACF-64CC-4D3A-9AD8-3C7306BA893E}"/>
    <dgm:cxn modelId="{AE167C06-0728-476D-9CD3-2561765A73FA}" type="presOf" srcId="{A93802DB-2EC2-4E2D-90F7-0584B4A6A0C5}" destId="{CC0EA319-509C-4A99-B456-1886118B2D73}" srcOrd="0" destOrd="0" presId="urn:microsoft.com/office/officeart/2009/layout/ReverseList"/>
    <dgm:cxn modelId="{088A426C-0F78-4DEA-B22C-1EF527C533F2}" type="presOf" srcId="{A93802DB-2EC2-4E2D-90F7-0584B4A6A0C5}" destId="{C517934F-985D-467B-BE5F-5E1EAF85B877}" srcOrd="1" destOrd="0" presId="urn:microsoft.com/office/officeart/2009/layout/ReverseList"/>
    <dgm:cxn modelId="{E3FB0DFA-D6B7-47FD-BC50-1B31872A2A45}" type="presParOf" srcId="{9B85C5FE-4922-4A46-AEA8-61E1EC2EE4C0}" destId="{CC0EA319-509C-4A99-B456-1886118B2D73}" srcOrd="0" destOrd="0" presId="urn:microsoft.com/office/officeart/2009/layout/ReverseList"/>
    <dgm:cxn modelId="{5C9E1AF3-5915-492A-BC9F-58A6A425B45A}" type="presParOf" srcId="{9B85C5FE-4922-4A46-AEA8-61E1EC2EE4C0}" destId="{C517934F-985D-467B-BE5F-5E1EAF85B877}" srcOrd="1" destOrd="0" presId="urn:microsoft.com/office/officeart/2009/layout/ReverseList"/>
    <dgm:cxn modelId="{C5CD40C2-2764-4E9E-9D2D-17163E4A4E85}" type="presParOf" srcId="{9B85C5FE-4922-4A46-AEA8-61E1EC2EE4C0}" destId="{E974CB62-1A16-4BFE-BFF3-F97A8802E031}" srcOrd="2" destOrd="0" presId="urn:microsoft.com/office/officeart/2009/layout/ReverseList"/>
    <dgm:cxn modelId="{9642B8AF-F178-4E79-86A6-2BA358668724}" type="presParOf" srcId="{9B85C5FE-4922-4A46-AEA8-61E1EC2EE4C0}" destId="{E09BD552-2323-4555-A273-67A581600B80}" srcOrd="3" destOrd="0" presId="urn:microsoft.com/office/officeart/2009/layout/ReverseList"/>
    <dgm:cxn modelId="{847A10A3-A063-4C2D-A54D-76C0CE1AC36C}" type="presParOf" srcId="{9B85C5FE-4922-4A46-AEA8-61E1EC2EE4C0}" destId="{466B5B6B-420E-40AB-9A68-9BDC59A99E7F}" srcOrd="4" destOrd="0" presId="urn:microsoft.com/office/officeart/2009/layout/ReverseList"/>
    <dgm:cxn modelId="{3B25B0B2-BA2E-412F-BC01-B7E49CAF5989}" type="presParOf" srcId="{9B85C5FE-4922-4A46-AEA8-61E1EC2EE4C0}" destId="{61FC7CE1-B6BD-4C80-81B6-27F950ADCDE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0FA6B-4539-4A50-ABAC-EB112037917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5BCBDE-BA09-4DCC-BC3E-CBBB4B790800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s-ES" sz="1500" dirty="0" smtClean="0">
              <a:latin typeface="Panton" panose="00000500000000000000" pitchFamily="50" charset="0"/>
            </a:rPr>
            <a:t>Con la Sociedad</a:t>
          </a:r>
          <a:endParaRPr lang="es-ES" sz="1500" dirty="0">
            <a:latin typeface="Panton" panose="00000500000000000000" pitchFamily="50" charset="0"/>
          </a:endParaRPr>
        </a:p>
      </dgm:t>
    </dgm:pt>
    <dgm:pt modelId="{FC77E044-0A05-447F-BEF0-05B6A77E37A8}" type="parTrans" cxnId="{DFF52DBC-E698-4D8D-867A-36695B66FB8C}">
      <dgm:prSet/>
      <dgm:spPr/>
      <dgm:t>
        <a:bodyPr/>
        <a:lstStyle/>
        <a:p>
          <a:endParaRPr lang="es-ES"/>
        </a:p>
      </dgm:t>
    </dgm:pt>
    <dgm:pt modelId="{260D2C03-5763-49EB-B73F-0C3E277BF2BC}" type="sibTrans" cxnId="{DFF52DBC-E698-4D8D-867A-36695B66FB8C}">
      <dgm:prSet/>
      <dgm:spPr/>
      <dgm:t>
        <a:bodyPr/>
        <a:lstStyle/>
        <a:p>
          <a:endParaRPr lang="es-ES"/>
        </a:p>
      </dgm:t>
    </dgm:pt>
    <dgm:pt modelId="{DF2EC8D7-EB21-4CA8-B7B7-3A0171703E30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500" dirty="0" smtClean="0">
              <a:latin typeface="Panton" panose="00000500000000000000" pitchFamily="50" charset="0"/>
            </a:rPr>
            <a:t>I</a:t>
          </a:r>
          <a:r>
            <a:rPr lang="es-ES" sz="1300" dirty="0" smtClean="0">
              <a:latin typeface="Panton" panose="00000500000000000000" pitchFamily="50" charset="0"/>
            </a:rPr>
            <a:t>. Tengo vocación de servicio</a:t>
          </a:r>
          <a:endParaRPr lang="es-ES" sz="1300" dirty="0">
            <a:latin typeface="Panton" panose="00000500000000000000" pitchFamily="50" charset="0"/>
          </a:endParaRPr>
        </a:p>
      </dgm:t>
    </dgm:pt>
    <dgm:pt modelId="{93C64D4E-5A61-4332-9D8C-19D9EEB16F9B}" type="parTrans" cxnId="{CCAFEB7B-A7CC-4896-A04D-31788E0F5962}">
      <dgm:prSet/>
      <dgm:spPr/>
      <dgm:t>
        <a:bodyPr/>
        <a:lstStyle/>
        <a:p>
          <a:endParaRPr lang="es-ES"/>
        </a:p>
      </dgm:t>
    </dgm:pt>
    <dgm:pt modelId="{0A6F4988-0FA5-40AA-9790-F4C4E81EF166}" type="sibTrans" cxnId="{CCAFEB7B-A7CC-4896-A04D-31788E0F5962}">
      <dgm:prSet/>
      <dgm:spPr/>
      <dgm:t>
        <a:bodyPr/>
        <a:lstStyle/>
        <a:p>
          <a:endParaRPr lang="es-ES"/>
        </a:p>
      </dgm:t>
    </dgm:pt>
    <dgm:pt modelId="{2C2DE8F8-CCFB-4889-BBE5-5173F72D9BE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s-ES" sz="1500" dirty="0" smtClean="0">
              <a:latin typeface="Panton" panose="00000500000000000000" pitchFamily="50" charset="0"/>
            </a:rPr>
            <a:t>Con mis compañeras y compañeros de Trabajo</a:t>
          </a:r>
          <a:endParaRPr lang="es-ES" sz="1500" dirty="0">
            <a:latin typeface="Panton" panose="00000500000000000000" pitchFamily="50" charset="0"/>
          </a:endParaRPr>
        </a:p>
      </dgm:t>
    </dgm:pt>
    <dgm:pt modelId="{D461223D-5279-47C8-B337-E89E15587D0E}" type="parTrans" cxnId="{F41D6CC3-9822-4756-AA5D-E973DF7D3E43}">
      <dgm:prSet/>
      <dgm:spPr/>
      <dgm:t>
        <a:bodyPr/>
        <a:lstStyle/>
        <a:p>
          <a:endParaRPr lang="es-ES"/>
        </a:p>
      </dgm:t>
    </dgm:pt>
    <dgm:pt modelId="{4A4BC340-94C6-4A12-876A-71E651C57276}" type="sibTrans" cxnId="{F41D6CC3-9822-4756-AA5D-E973DF7D3E43}">
      <dgm:prSet/>
      <dgm:spPr/>
      <dgm:t>
        <a:bodyPr/>
        <a:lstStyle/>
        <a:p>
          <a:endParaRPr lang="es-ES"/>
        </a:p>
      </dgm:t>
    </dgm:pt>
    <dgm:pt modelId="{B57CEFE2-ECF0-4A3F-AC0C-0BFA5578BB33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I. Respeto a todo el personal que labora en mi centro de trabajo</a:t>
          </a:r>
          <a:endParaRPr lang="es-ES" sz="1300" dirty="0">
            <a:latin typeface="Panton" panose="00000500000000000000" pitchFamily="50" charset="0"/>
          </a:endParaRPr>
        </a:p>
      </dgm:t>
    </dgm:pt>
    <dgm:pt modelId="{EB68A46A-A613-4702-872B-043A844174E3}" type="parTrans" cxnId="{EBF3771E-64D6-40B2-A2FC-359D75592D69}">
      <dgm:prSet/>
      <dgm:spPr/>
      <dgm:t>
        <a:bodyPr/>
        <a:lstStyle/>
        <a:p>
          <a:endParaRPr lang="es-ES"/>
        </a:p>
      </dgm:t>
    </dgm:pt>
    <dgm:pt modelId="{D8FE131B-FC54-4AA4-B1F9-CDC65065A52E}" type="sibTrans" cxnId="{EBF3771E-64D6-40B2-A2FC-359D75592D69}">
      <dgm:prSet/>
      <dgm:spPr/>
      <dgm:t>
        <a:bodyPr/>
        <a:lstStyle/>
        <a:p>
          <a:endParaRPr lang="es-ES"/>
        </a:p>
      </dgm:t>
    </dgm:pt>
    <dgm:pt modelId="{807C7D41-4CD1-4DAD-81BC-2D35E4206B1F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II. Declaro Cero Tolerancia a la Violencia Contra las Mujeres</a:t>
          </a:r>
          <a:endParaRPr lang="es-ES" sz="1300" dirty="0">
            <a:latin typeface="Panton" panose="00000500000000000000" pitchFamily="50" charset="0"/>
          </a:endParaRPr>
        </a:p>
      </dgm:t>
    </dgm:pt>
    <dgm:pt modelId="{85F92683-84CB-4970-A2C2-B4C47DEC2C7E}" type="parTrans" cxnId="{164C8B48-A7D1-4448-96A9-36B4E185BA61}">
      <dgm:prSet/>
      <dgm:spPr/>
      <dgm:t>
        <a:bodyPr/>
        <a:lstStyle/>
        <a:p>
          <a:endParaRPr lang="es-ES"/>
        </a:p>
      </dgm:t>
    </dgm:pt>
    <dgm:pt modelId="{687C936C-85A3-4E5E-B06E-9B5669DB6180}" type="sibTrans" cxnId="{164C8B48-A7D1-4448-96A9-36B4E185BA61}">
      <dgm:prSet/>
      <dgm:spPr/>
      <dgm:t>
        <a:bodyPr/>
        <a:lstStyle/>
        <a:p>
          <a:endParaRPr lang="es-ES"/>
        </a:p>
      </dgm:t>
    </dgm:pt>
    <dgm:pt modelId="{C0581B53-C7C5-4DCB-98F0-B9BC7159DF5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s-ES" sz="1500" dirty="0" smtClean="0">
              <a:latin typeface="Panton" panose="00000500000000000000" pitchFamily="50" charset="0"/>
            </a:rPr>
            <a:t>Con mi Trabajo</a:t>
          </a:r>
          <a:endParaRPr lang="es-ES" sz="1500" dirty="0">
            <a:latin typeface="Panton" panose="00000500000000000000" pitchFamily="50" charset="0"/>
          </a:endParaRPr>
        </a:p>
      </dgm:t>
    </dgm:pt>
    <dgm:pt modelId="{69096A1A-C197-467A-82A0-2A0236F2025C}" type="parTrans" cxnId="{9DF492AA-17C9-4680-B507-A481828C061A}">
      <dgm:prSet/>
      <dgm:spPr/>
      <dgm:t>
        <a:bodyPr/>
        <a:lstStyle/>
        <a:p>
          <a:endParaRPr lang="es-ES"/>
        </a:p>
      </dgm:t>
    </dgm:pt>
    <dgm:pt modelId="{C19321D6-2D79-4CBC-878B-48B2485FA2DD}" type="sibTrans" cxnId="{9DF492AA-17C9-4680-B507-A481828C061A}">
      <dgm:prSet/>
      <dgm:spPr/>
      <dgm:t>
        <a:bodyPr/>
        <a:lstStyle/>
        <a:p>
          <a:endParaRPr lang="es-ES"/>
        </a:p>
      </dgm:t>
    </dgm:pt>
    <dgm:pt modelId="{1AE4CE2E-3BA7-4FCA-A35F-A96B385DBDF5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II. Informo y rindo cuentas</a:t>
          </a:r>
          <a:endParaRPr lang="es-ES" sz="1300" dirty="0">
            <a:latin typeface="Panton" panose="00000500000000000000" pitchFamily="50" charset="0"/>
          </a:endParaRPr>
        </a:p>
      </dgm:t>
    </dgm:pt>
    <dgm:pt modelId="{03FAC8A3-8A56-4DD2-B66A-9AA5EEEDE989}" type="parTrans" cxnId="{D146BF08-E4A6-42EC-AAD9-464AB610D399}">
      <dgm:prSet/>
      <dgm:spPr/>
      <dgm:t>
        <a:bodyPr/>
        <a:lstStyle/>
        <a:p>
          <a:endParaRPr lang="es-ES"/>
        </a:p>
      </dgm:t>
    </dgm:pt>
    <dgm:pt modelId="{BBBC8903-FEB4-4B53-842A-30EF99B8EBD2}" type="sibTrans" cxnId="{D146BF08-E4A6-42EC-AAD9-464AB610D399}">
      <dgm:prSet/>
      <dgm:spPr/>
      <dgm:t>
        <a:bodyPr/>
        <a:lstStyle/>
        <a:p>
          <a:endParaRPr lang="es-ES"/>
        </a:p>
      </dgm:t>
    </dgm:pt>
    <dgm:pt modelId="{C0DC5D7D-4AA2-46F8-9512-61ABB46ECCBE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III. Estoy comprometido con la Austeridad y la Honestidad</a:t>
          </a:r>
          <a:endParaRPr lang="es-ES" sz="1300" dirty="0">
            <a:latin typeface="Panton" panose="00000500000000000000" pitchFamily="50" charset="0"/>
          </a:endParaRPr>
        </a:p>
      </dgm:t>
    </dgm:pt>
    <dgm:pt modelId="{4D64A00A-1B29-4DB3-BAEC-A57DE24F8683}" type="parTrans" cxnId="{E8CBB2C1-5799-47B1-A853-0E5F28C08016}">
      <dgm:prSet/>
      <dgm:spPr/>
      <dgm:t>
        <a:bodyPr/>
        <a:lstStyle/>
        <a:p>
          <a:endParaRPr lang="es-ES"/>
        </a:p>
      </dgm:t>
    </dgm:pt>
    <dgm:pt modelId="{CA4CE47E-26B7-4927-BEEB-21A3A07DE2F2}" type="sibTrans" cxnId="{E8CBB2C1-5799-47B1-A853-0E5F28C08016}">
      <dgm:prSet/>
      <dgm:spPr/>
      <dgm:t>
        <a:bodyPr/>
        <a:lstStyle/>
        <a:p>
          <a:endParaRPr lang="es-ES"/>
        </a:p>
      </dgm:t>
    </dgm:pt>
    <dgm:pt modelId="{5171C033-963A-4610-B96E-C6C27A8CB1C4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III. Promuevo la Capacitación y la Mejora Permanente</a:t>
          </a:r>
          <a:endParaRPr lang="es-ES" sz="1300" dirty="0">
            <a:latin typeface="Panton" panose="00000500000000000000" pitchFamily="50" charset="0"/>
          </a:endParaRPr>
        </a:p>
      </dgm:t>
    </dgm:pt>
    <dgm:pt modelId="{237C6FDE-F62C-4398-943D-E83D37A6C79D}" type="parTrans" cxnId="{0A732FED-BF1C-42AD-AA97-A49F165BDADC}">
      <dgm:prSet/>
      <dgm:spPr/>
      <dgm:t>
        <a:bodyPr/>
        <a:lstStyle/>
        <a:p>
          <a:endParaRPr lang="es-ES"/>
        </a:p>
      </dgm:t>
    </dgm:pt>
    <dgm:pt modelId="{E332A1EA-5FCF-429D-AA99-177D5BED0699}" type="sibTrans" cxnId="{0A732FED-BF1C-42AD-AA97-A49F165BDADC}">
      <dgm:prSet/>
      <dgm:spPr/>
      <dgm:t>
        <a:bodyPr/>
        <a:lstStyle/>
        <a:p>
          <a:endParaRPr lang="es-ES"/>
        </a:p>
      </dgm:t>
    </dgm:pt>
    <dgm:pt modelId="{AE9EBE5C-30AC-4CF8-9681-F0CF64AC556A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IV. Evito cualquier conducta que afecte a mis compañeras y compañeros</a:t>
          </a:r>
          <a:endParaRPr lang="es-ES" sz="1300" dirty="0">
            <a:latin typeface="Panton" panose="00000500000000000000" pitchFamily="50" charset="0"/>
          </a:endParaRPr>
        </a:p>
      </dgm:t>
    </dgm:pt>
    <dgm:pt modelId="{CFF9809A-809A-43C5-A214-90CD4CEAE86B}" type="parTrans" cxnId="{04B04D9B-EB3C-4161-A8A2-AD6E04C4FFCF}">
      <dgm:prSet/>
      <dgm:spPr/>
      <dgm:t>
        <a:bodyPr/>
        <a:lstStyle/>
        <a:p>
          <a:endParaRPr lang="es-ES"/>
        </a:p>
      </dgm:t>
    </dgm:pt>
    <dgm:pt modelId="{91277A8F-B92D-4163-A8DD-D477D52EC6F4}" type="sibTrans" cxnId="{04B04D9B-EB3C-4161-A8A2-AD6E04C4FFCF}">
      <dgm:prSet/>
      <dgm:spPr/>
      <dgm:t>
        <a:bodyPr/>
        <a:lstStyle/>
        <a:p>
          <a:endParaRPr lang="es-ES"/>
        </a:p>
      </dgm:t>
    </dgm:pt>
    <dgm:pt modelId="{6F7BE1B1-7A22-42E5-89FB-7F2DD1CA24C1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V. Evito y denuncio el Hostigamiento Sexual y/o Acoso Sexual</a:t>
          </a:r>
          <a:endParaRPr lang="es-ES" sz="1300" dirty="0">
            <a:latin typeface="Panton" panose="00000500000000000000" pitchFamily="50" charset="0"/>
          </a:endParaRPr>
        </a:p>
      </dgm:t>
    </dgm:pt>
    <dgm:pt modelId="{F5945A6B-4D63-495E-9DC7-7B51AFC4EB4B}" type="parTrans" cxnId="{783B0B3F-58C7-4F3B-933A-FD876C551480}">
      <dgm:prSet/>
      <dgm:spPr/>
      <dgm:t>
        <a:bodyPr/>
        <a:lstStyle/>
        <a:p>
          <a:endParaRPr lang="es-ES"/>
        </a:p>
      </dgm:t>
    </dgm:pt>
    <dgm:pt modelId="{84A0202F-3417-446A-8C7B-EFCA7225BAAF}" type="sibTrans" cxnId="{783B0B3F-58C7-4F3B-933A-FD876C551480}">
      <dgm:prSet/>
      <dgm:spPr/>
      <dgm:t>
        <a:bodyPr/>
        <a:lstStyle/>
        <a:p>
          <a:endParaRPr lang="es-ES"/>
        </a:p>
      </dgm:t>
    </dgm:pt>
    <dgm:pt modelId="{4E780352-E950-4E20-9138-B9482C61F69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s-ES" sz="1500" dirty="0" smtClean="0">
              <a:latin typeface="Panton" panose="00000500000000000000" pitchFamily="50" charset="0"/>
            </a:rPr>
            <a:t>Con mi Trabajo </a:t>
          </a:r>
          <a:endParaRPr lang="es-ES" sz="1500" dirty="0">
            <a:latin typeface="Panton" panose="00000500000000000000" pitchFamily="50" charset="0"/>
          </a:endParaRPr>
        </a:p>
      </dgm:t>
    </dgm:pt>
    <dgm:pt modelId="{9443EA6B-B8D2-4F26-B010-EDF11AD3BFF6}" type="parTrans" cxnId="{0BB5373D-CA82-4DC8-AD68-A8CBA9925989}">
      <dgm:prSet/>
      <dgm:spPr/>
      <dgm:t>
        <a:bodyPr/>
        <a:lstStyle/>
        <a:p>
          <a:endParaRPr lang="es-ES"/>
        </a:p>
      </dgm:t>
    </dgm:pt>
    <dgm:pt modelId="{CBF3C959-8F78-4E3D-9B21-028E35D48E46}" type="sibTrans" cxnId="{0BB5373D-CA82-4DC8-AD68-A8CBA9925989}">
      <dgm:prSet/>
      <dgm:spPr/>
      <dgm:t>
        <a:bodyPr/>
        <a:lstStyle/>
        <a:p>
          <a:endParaRPr lang="es-ES"/>
        </a:p>
      </dgm:t>
    </dgm:pt>
    <dgm:pt modelId="{56CAB52D-A767-4BAA-9248-3FCFB3B8EA4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I. Generales:</a:t>
          </a:r>
          <a:endParaRPr lang="es-ES" sz="1300" dirty="0">
            <a:latin typeface="Panton" panose="00000500000000000000" pitchFamily="50" charset="0"/>
          </a:endParaRPr>
        </a:p>
      </dgm:t>
    </dgm:pt>
    <dgm:pt modelId="{416471C1-7111-4C91-9103-AAE636F3EC00}" type="parTrans" cxnId="{C743B3BF-C0A0-45A2-8A92-9E0270428EF5}">
      <dgm:prSet/>
      <dgm:spPr/>
      <dgm:t>
        <a:bodyPr/>
        <a:lstStyle/>
        <a:p>
          <a:endParaRPr lang="es-ES"/>
        </a:p>
      </dgm:t>
    </dgm:pt>
    <dgm:pt modelId="{34AF6143-214E-471F-8211-2BE266A463D2}" type="sibTrans" cxnId="{C743B3BF-C0A0-45A2-8A92-9E0270428EF5}">
      <dgm:prSet/>
      <dgm:spPr/>
      <dgm:t>
        <a:bodyPr/>
        <a:lstStyle/>
        <a:p>
          <a:endParaRPr lang="es-ES"/>
        </a:p>
      </dgm:t>
    </dgm:pt>
    <dgm:pt modelId="{CEF09524-338E-422D-AD38-7D417AD9C38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 a) Desempeño mis actividades con integridad, conozco y me apego a mis atribuciones</a:t>
          </a:r>
          <a:endParaRPr lang="es-ES" sz="1300" dirty="0">
            <a:latin typeface="Panton" panose="00000500000000000000" pitchFamily="50" charset="0"/>
          </a:endParaRPr>
        </a:p>
      </dgm:t>
    </dgm:pt>
    <dgm:pt modelId="{6A7EDAFA-3CCF-46D2-91EE-AF86073F86D3}" type="parTrans" cxnId="{9808C167-22F4-4C94-9A27-83D02EC0A3CC}">
      <dgm:prSet/>
      <dgm:spPr/>
      <dgm:t>
        <a:bodyPr/>
        <a:lstStyle/>
        <a:p>
          <a:endParaRPr lang="es-ES"/>
        </a:p>
      </dgm:t>
    </dgm:pt>
    <dgm:pt modelId="{EC5B42E9-ABEB-4039-AC59-28E281E74EA9}" type="sibTrans" cxnId="{9808C167-22F4-4C94-9A27-83D02EC0A3CC}">
      <dgm:prSet/>
      <dgm:spPr/>
      <dgm:t>
        <a:bodyPr/>
        <a:lstStyle/>
        <a:p>
          <a:endParaRPr lang="es-ES"/>
        </a:p>
      </dgm:t>
    </dgm:pt>
    <dgm:pt modelId="{AA6E8635-93F9-49C6-B509-2948164101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b) Uso con Responsabilidad y Profesionalismo los recursos públicos asignados</a:t>
          </a:r>
          <a:endParaRPr lang="es-ES" sz="1300" dirty="0">
            <a:latin typeface="Panton" panose="00000500000000000000" pitchFamily="50" charset="0"/>
          </a:endParaRPr>
        </a:p>
      </dgm:t>
    </dgm:pt>
    <dgm:pt modelId="{B0C55AF7-5228-40A5-849D-085AF2BF5372}" type="parTrans" cxnId="{BC7097EF-0C58-4C26-80F9-C14C2FAE33C7}">
      <dgm:prSet/>
      <dgm:spPr/>
      <dgm:t>
        <a:bodyPr/>
        <a:lstStyle/>
        <a:p>
          <a:endParaRPr lang="es-ES"/>
        </a:p>
      </dgm:t>
    </dgm:pt>
    <dgm:pt modelId="{510BA741-4B2A-41C4-B4EC-12E8BFD42CCA}" type="sibTrans" cxnId="{BC7097EF-0C58-4C26-80F9-C14C2FAE33C7}">
      <dgm:prSet/>
      <dgm:spPr/>
      <dgm:t>
        <a:bodyPr/>
        <a:lstStyle/>
        <a:p>
          <a:endParaRPr lang="es-ES"/>
        </a:p>
      </dgm:t>
    </dgm:pt>
    <dgm:pt modelId="{F00D3E5F-31F0-4D3E-9BE8-E7B600F1B51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dirty="0" smtClean="0">
              <a:latin typeface="Panton" panose="00000500000000000000" pitchFamily="50" charset="0"/>
            </a:rPr>
            <a:t>c) Evito los conflictos de interés en mi desempeño público</a:t>
          </a:r>
          <a:endParaRPr lang="es-ES" sz="1300" dirty="0">
            <a:latin typeface="Panton" panose="00000500000000000000" pitchFamily="50" charset="0"/>
          </a:endParaRPr>
        </a:p>
      </dgm:t>
    </dgm:pt>
    <dgm:pt modelId="{084558D5-42C5-4533-AC12-C73A9A01624C}" type="parTrans" cxnId="{709093B3-83E8-4975-BA15-4C1BF9E0B5E2}">
      <dgm:prSet/>
      <dgm:spPr/>
      <dgm:t>
        <a:bodyPr/>
        <a:lstStyle/>
        <a:p>
          <a:endParaRPr lang="es-ES"/>
        </a:p>
      </dgm:t>
    </dgm:pt>
    <dgm:pt modelId="{97D00701-34BB-4C26-8265-9BE492FC6422}" type="sibTrans" cxnId="{709093B3-83E8-4975-BA15-4C1BF9E0B5E2}">
      <dgm:prSet/>
      <dgm:spPr/>
      <dgm:t>
        <a:bodyPr/>
        <a:lstStyle/>
        <a:p>
          <a:endParaRPr lang="es-ES"/>
        </a:p>
      </dgm:t>
    </dgm:pt>
    <dgm:pt modelId="{A01DC9E6-C843-429A-9E38-CD90F6EC2E5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II. Especificas: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D1DB9881-1FFA-4D29-A003-D128B8C9D54E}" type="parTrans" cxnId="{EB9FD75C-D928-46A3-8270-272AB3A5AC76}">
      <dgm:prSet/>
      <dgm:spPr/>
      <dgm:t>
        <a:bodyPr/>
        <a:lstStyle/>
        <a:p>
          <a:endParaRPr lang="es-ES"/>
        </a:p>
      </dgm:t>
    </dgm:pt>
    <dgm:pt modelId="{CCDAE4C0-7F86-46A3-828A-FE457BED7D4B}" type="sibTrans" cxnId="{EB9FD75C-D928-46A3-8270-272AB3A5AC76}">
      <dgm:prSet/>
      <dgm:spPr/>
      <dgm:t>
        <a:bodyPr/>
        <a:lstStyle/>
        <a:p>
          <a:endParaRPr lang="es-ES"/>
        </a:p>
      </dgm:t>
    </dgm:pt>
    <dgm:pt modelId="{E44C8D53-9DA0-4652-A871-11B3DA436E3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a) Actúo con profesionalismo en los procesos que se llevan a cabo para brindar la prestación de los servicios de agua potable…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F373645F-8FF4-4383-A179-C9149EA6DBF7}" type="parTrans" cxnId="{2152F9F6-C90B-43F5-AEB3-4D8A44F7D6C2}">
      <dgm:prSet/>
      <dgm:spPr/>
      <dgm:t>
        <a:bodyPr/>
        <a:lstStyle/>
        <a:p>
          <a:endParaRPr lang="es-ES"/>
        </a:p>
      </dgm:t>
    </dgm:pt>
    <dgm:pt modelId="{266A3B16-9AB8-4B2C-A069-AE1A5ABF0A40}" type="sibTrans" cxnId="{2152F9F6-C90B-43F5-AEB3-4D8A44F7D6C2}">
      <dgm:prSet/>
      <dgm:spPr/>
      <dgm:t>
        <a:bodyPr/>
        <a:lstStyle/>
        <a:p>
          <a:endParaRPr lang="es-ES"/>
        </a:p>
      </dgm:t>
    </dgm:pt>
    <dgm:pt modelId="{D30B08F0-43FC-4DFB-B8DF-AE24FF74901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b) Desarrollo mis actividades de estudio, planeación, acciones de control y evaluación…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44578EB9-2B95-4CA8-B5CB-7CAD4ABD016C}" type="parTrans" cxnId="{01FD8C1B-5A58-4F55-926F-EE87D0345D68}">
      <dgm:prSet/>
      <dgm:spPr/>
      <dgm:t>
        <a:bodyPr/>
        <a:lstStyle/>
        <a:p>
          <a:endParaRPr lang="es-ES"/>
        </a:p>
      </dgm:t>
    </dgm:pt>
    <dgm:pt modelId="{780E53A7-0E2E-4D76-89F0-0E1A44DD37CA}" type="sibTrans" cxnId="{01FD8C1B-5A58-4F55-926F-EE87D0345D68}">
      <dgm:prSet/>
      <dgm:spPr/>
      <dgm:t>
        <a:bodyPr/>
        <a:lstStyle/>
        <a:p>
          <a:endParaRPr lang="es-ES"/>
        </a:p>
      </dgm:t>
    </dgm:pt>
    <dgm:pt modelId="{39A8EA8A-6E05-44A9-AEB0-9619E1DFF5B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c) Reguardo la información bajo mi custodia…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0DE390E1-371E-48B8-A8BA-2CEFFEC7D80F}" type="parTrans" cxnId="{4B361F9D-8359-4587-93C8-0E52321200DE}">
      <dgm:prSet/>
      <dgm:spPr/>
      <dgm:t>
        <a:bodyPr/>
        <a:lstStyle/>
        <a:p>
          <a:endParaRPr lang="es-ES"/>
        </a:p>
      </dgm:t>
    </dgm:pt>
    <dgm:pt modelId="{695A1D6E-4E6C-4CC6-AA93-4BB9B8912494}" type="sibTrans" cxnId="{4B361F9D-8359-4587-93C8-0E52321200DE}">
      <dgm:prSet/>
      <dgm:spPr/>
      <dgm:t>
        <a:bodyPr/>
        <a:lstStyle/>
        <a:p>
          <a:endParaRPr lang="es-ES"/>
        </a:p>
      </dgm:t>
    </dgm:pt>
    <dgm:pt modelId="{21A1F129-722C-499D-8100-68DEAA11E7B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d) Desahogo los procedimientos administrativos con legalidad e integridad…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EC05F191-A61E-4C6A-988D-B843150F212A}" type="parTrans" cxnId="{2EFE026E-6156-4F5D-8C8E-6C3E96FAB41F}">
      <dgm:prSet/>
      <dgm:spPr/>
      <dgm:t>
        <a:bodyPr/>
        <a:lstStyle/>
        <a:p>
          <a:endParaRPr lang="es-ES"/>
        </a:p>
      </dgm:t>
    </dgm:pt>
    <dgm:pt modelId="{F906DF4A-F591-4D06-90AE-AB3653C6B1EB}" type="sibTrans" cxnId="{2EFE026E-6156-4F5D-8C8E-6C3E96FAB41F}">
      <dgm:prSet/>
      <dgm:spPr/>
      <dgm:t>
        <a:bodyPr/>
        <a:lstStyle/>
        <a:p>
          <a:endParaRPr lang="es-ES"/>
        </a:p>
      </dgm:t>
    </dgm:pt>
    <dgm:pt modelId="{62D78F9A-A1D5-4250-99AB-656B4EB2ED3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e) Realizo las interpretaciones normativas con objetividad…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CC66FA97-CA4D-483A-BDBF-9281B95C0F57}" type="parTrans" cxnId="{6AD248CF-9132-4039-8158-369804779038}">
      <dgm:prSet/>
      <dgm:spPr/>
      <dgm:t>
        <a:bodyPr/>
        <a:lstStyle/>
        <a:p>
          <a:endParaRPr lang="es-ES"/>
        </a:p>
      </dgm:t>
    </dgm:pt>
    <dgm:pt modelId="{B8FA410F-DB2A-43A6-9162-0E1477D639DB}" type="sibTrans" cxnId="{6AD248CF-9132-4039-8158-369804779038}">
      <dgm:prSet/>
      <dgm:spPr/>
      <dgm:t>
        <a:bodyPr/>
        <a:lstStyle/>
        <a:p>
          <a:endParaRPr lang="es-ES"/>
        </a:p>
      </dgm:t>
    </dgm:pt>
    <dgm:pt modelId="{BBE91ED1-CD9A-4939-B229-6D22B894FBB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f) Atiendo con diligencia y eficacia las quejas, denuncias y procedimientos…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F51BF145-A3FF-4DC7-9EEF-4C910BF49670}" type="parTrans" cxnId="{D32CFF07-3DB5-44F3-8231-F283737F1607}">
      <dgm:prSet/>
      <dgm:spPr/>
      <dgm:t>
        <a:bodyPr/>
        <a:lstStyle/>
        <a:p>
          <a:endParaRPr lang="es-ES"/>
        </a:p>
      </dgm:t>
    </dgm:pt>
    <dgm:pt modelId="{CADF03CD-F80C-4616-9B2F-9F409C8EA8EE}" type="sibTrans" cxnId="{D32CFF07-3DB5-44F3-8231-F283737F1607}">
      <dgm:prSet/>
      <dgm:spPr/>
      <dgm:t>
        <a:bodyPr/>
        <a:lstStyle/>
        <a:p>
          <a:endParaRPr lang="es-ES"/>
        </a:p>
      </dgm:t>
    </dgm:pt>
    <dgm:pt modelId="{86006A8A-2957-41F8-B154-F18E1280589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300" b="0" dirty="0" smtClean="0">
              <a:latin typeface="Panton" panose="00000500000000000000" pitchFamily="50" charset="0"/>
            </a:rPr>
            <a:t>g) Actúo  con honradez y legalidad en las relaciones con los proveedores y contratistas…</a:t>
          </a:r>
          <a:endParaRPr lang="es-ES" sz="1300" b="0" dirty="0">
            <a:latin typeface="Panton" panose="00000500000000000000" pitchFamily="50" charset="0"/>
          </a:endParaRPr>
        </a:p>
      </dgm:t>
    </dgm:pt>
    <dgm:pt modelId="{542DC65D-EA7E-48EE-9D9B-4AF6348EE592}" type="parTrans" cxnId="{90915BB5-6283-467B-85F5-6369171A402A}">
      <dgm:prSet/>
      <dgm:spPr/>
      <dgm:t>
        <a:bodyPr/>
        <a:lstStyle/>
        <a:p>
          <a:endParaRPr lang="es-ES"/>
        </a:p>
      </dgm:t>
    </dgm:pt>
    <dgm:pt modelId="{EED81836-99A4-4334-9D7B-CEA78396F630}" type="sibTrans" cxnId="{90915BB5-6283-467B-85F5-6369171A402A}">
      <dgm:prSet/>
      <dgm:spPr/>
      <dgm:t>
        <a:bodyPr/>
        <a:lstStyle/>
        <a:p>
          <a:endParaRPr lang="es-ES"/>
        </a:p>
      </dgm:t>
    </dgm:pt>
    <dgm:pt modelId="{7A12929D-1E2F-4FF8-9D92-5AD2BC9CAB74}" type="pres">
      <dgm:prSet presAssocID="{9E80FA6B-4539-4A50-ABAC-EB112037917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051DB0-0BEC-4BEC-B08D-35A1EFE3B5A1}" type="pres">
      <dgm:prSet presAssocID="{FF5BCBDE-BA09-4DCC-BC3E-CBBB4B790800}" presName="compositeNode" presStyleCnt="0">
        <dgm:presLayoutVars>
          <dgm:bulletEnabled val="1"/>
        </dgm:presLayoutVars>
      </dgm:prSet>
      <dgm:spPr/>
    </dgm:pt>
    <dgm:pt modelId="{D3D80F23-A210-4130-A8F0-4DEEA444E7F4}" type="pres">
      <dgm:prSet presAssocID="{FF5BCBDE-BA09-4DCC-BC3E-CBBB4B790800}" presName="image" presStyleLbl="fgImgPlace1" presStyleIdx="0" presStyleCnt="4" custFlipVert="1" custScaleX="33945" custScaleY="10684" custLinFactX="500000" custLinFactNeighborX="580241" custLinFactNeighborY="-59723"/>
      <dgm:spPr/>
    </dgm:pt>
    <dgm:pt modelId="{060E9821-45DA-4029-98F8-CBE09051759E}" type="pres">
      <dgm:prSet presAssocID="{FF5BCBDE-BA09-4DCC-BC3E-CBBB4B790800}" presName="childNode" presStyleLbl="node1" presStyleIdx="0" presStyleCnt="4" custScaleX="90149" custScaleY="115839" custLinFactNeighborX="-18844" custLinFactNeighborY="-1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CE05F-598D-4FE0-89CE-FF8B52479B14}" type="pres">
      <dgm:prSet presAssocID="{FF5BCBDE-BA09-4DCC-BC3E-CBBB4B790800}" presName="parentNode" presStyleLbl="revTx" presStyleIdx="0" presStyleCnt="4" custScaleX="108727" custScaleY="116205" custLinFactNeighborX="-4331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39D26-27EA-4817-AE6D-E0ADFD427812}" type="pres">
      <dgm:prSet presAssocID="{260D2C03-5763-49EB-B73F-0C3E277BF2BC}" presName="sibTrans" presStyleCnt="0"/>
      <dgm:spPr/>
    </dgm:pt>
    <dgm:pt modelId="{6A7865E4-917B-4833-9BC3-6757D5DD425D}" type="pres">
      <dgm:prSet presAssocID="{2C2DE8F8-CCFB-4889-BBE5-5173F72D9BEC}" presName="compositeNode" presStyleCnt="0">
        <dgm:presLayoutVars>
          <dgm:bulletEnabled val="1"/>
        </dgm:presLayoutVars>
      </dgm:prSet>
      <dgm:spPr/>
    </dgm:pt>
    <dgm:pt modelId="{6F80D019-1699-4D9C-A80C-874A212261E0}" type="pres">
      <dgm:prSet presAssocID="{2C2DE8F8-CCFB-4889-BBE5-5173F72D9BEC}" presName="image" presStyleLbl="fgImgPlace1" presStyleIdx="1" presStyleCnt="4" custFlipVert="1" custScaleX="43248" custScaleY="22564" custLinFactX="300000" custLinFactNeighborX="350163" custLinFactNeighborY="-36484"/>
      <dgm:spPr/>
    </dgm:pt>
    <dgm:pt modelId="{5C3C80E2-597A-423F-830E-5900CA4D1D67}" type="pres">
      <dgm:prSet presAssocID="{2C2DE8F8-CCFB-4889-BBE5-5173F72D9BEC}" presName="childNode" presStyleLbl="node1" presStyleIdx="1" presStyleCnt="4" custScaleX="114494" custScaleY="120887" custLinFactNeighborX="-2196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E1DDCC-826C-4D3B-99BF-2866546DE705}" type="pres">
      <dgm:prSet presAssocID="{2C2DE8F8-CCFB-4889-BBE5-5173F72D9BEC}" presName="parentNode" presStyleLbl="revTx" presStyleIdx="1" presStyleCnt="4" custScaleX="174814" custScaleY="116646" custLinFactX="-6368" custLinFactNeighborX="-100000" custLinFactNeighborY="-39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41150-BFC9-443A-9EBA-CFF0DF507B91}" type="pres">
      <dgm:prSet presAssocID="{4A4BC340-94C6-4A12-876A-71E651C57276}" presName="sibTrans" presStyleCnt="0"/>
      <dgm:spPr/>
    </dgm:pt>
    <dgm:pt modelId="{126080AE-F0A9-4E16-B069-D9D8038E8BE7}" type="pres">
      <dgm:prSet presAssocID="{C0581B53-C7C5-4DCB-98F0-B9BC7159DF5A}" presName="compositeNode" presStyleCnt="0">
        <dgm:presLayoutVars>
          <dgm:bulletEnabled val="1"/>
        </dgm:presLayoutVars>
      </dgm:prSet>
      <dgm:spPr/>
    </dgm:pt>
    <dgm:pt modelId="{2E543846-B57C-4903-B3E2-6A64B7FE8C5C}" type="pres">
      <dgm:prSet presAssocID="{C0581B53-C7C5-4DCB-98F0-B9BC7159DF5A}" presName="image" presStyleLbl="fgImgPlace1" presStyleIdx="2" presStyleCnt="4" custFlipHor="1" custScaleX="6600" custScaleY="33509" custLinFactX="400000" custLinFactNeighborX="416959" custLinFactNeighborY="-31207"/>
      <dgm:spPr/>
    </dgm:pt>
    <dgm:pt modelId="{2605D18D-3E6D-4402-B490-E30EA0EC4C21}" type="pres">
      <dgm:prSet presAssocID="{C0581B53-C7C5-4DCB-98F0-B9BC7159DF5A}" presName="childNode" presStyleLbl="node1" presStyleIdx="2" presStyleCnt="4" custScaleX="156255" custScaleY="127831" custLinFactNeighborX="-14204" custLinFactNeighborY="1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3A75D-0D06-46E8-9E4F-636045337D2E}" type="pres">
      <dgm:prSet presAssocID="{C0581B53-C7C5-4DCB-98F0-B9BC7159DF5A}" presName="parentNode" presStyleLbl="revTx" presStyleIdx="2" presStyleCnt="4" custScaleX="133165" custScaleY="127809" custLinFactX="-75391" custLinFactNeighborX="-100000" custLinFactNeighborY="-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A6AD7B-5240-4C11-ABD8-78034C72BBC2}" type="pres">
      <dgm:prSet presAssocID="{C19321D6-2D79-4CBC-878B-48B2485FA2DD}" presName="sibTrans" presStyleCnt="0"/>
      <dgm:spPr/>
    </dgm:pt>
    <dgm:pt modelId="{8431AEB8-D6A7-4C59-8939-68DB94D6B2D1}" type="pres">
      <dgm:prSet presAssocID="{4E780352-E950-4E20-9138-B9482C61F69D}" presName="compositeNode" presStyleCnt="0">
        <dgm:presLayoutVars>
          <dgm:bulletEnabled val="1"/>
        </dgm:presLayoutVars>
      </dgm:prSet>
      <dgm:spPr/>
    </dgm:pt>
    <dgm:pt modelId="{4F39ACDC-6A8C-4CB0-AC64-C202939A91E1}" type="pres">
      <dgm:prSet presAssocID="{4E780352-E950-4E20-9138-B9482C61F69D}" presName="image" presStyleLbl="fgImgPlace1" presStyleIdx="3" presStyleCnt="4" custFlipVert="1" custScaleX="40158" custScaleY="15069" custLinFactX="160364" custLinFactNeighborX="200000" custLinFactNeighborY="-47640"/>
      <dgm:spPr/>
    </dgm:pt>
    <dgm:pt modelId="{AC54ED9F-9A42-4FC5-AF99-DC0C66C2C537}" type="pres">
      <dgm:prSet presAssocID="{4E780352-E950-4E20-9138-B9482C61F69D}" presName="childNode" presStyleLbl="node1" presStyleIdx="3" presStyleCnt="4" custScaleX="164825" custScaleY="128205" custLinFactNeighborX="-3340" custLinFactNeighborY="2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259DDA-2678-423B-B575-A0F29F8F8065}" type="pres">
      <dgm:prSet presAssocID="{4E780352-E950-4E20-9138-B9482C61F69D}" presName="parentNode" presStyleLbl="revTx" presStyleIdx="3" presStyleCnt="4" custScaleX="99731" custScaleY="122361" custLinFactX="-57343" custLinFactNeighborX="-100000" custLinFactNeighborY="-29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46BF08-E4A6-42EC-AAD9-464AB610D399}" srcId="{FF5BCBDE-BA09-4DCC-BC3E-CBBB4B790800}" destId="{1AE4CE2E-3BA7-4FCA-A35F-A96B385DBDF5}" srcOrd="1" destOrd="0" parTransId="{03FAC8A3-8A56-4DD2-B66A-9AA5EEEDE989}" sibTransId="{BBBC8903-FEB4-4B53-842A-30EF99B8EBD2}"/>
    <dgm:cxn modelId="{9DF492AA-17C9-4680-B507-A481828C061A}" srcId="{9E80FA6B-4539-4A50-ABAC-EB1120379179}" destId="{C0581B53-C7C5-4DCB-98F0-B9BC7159DF5A}" srcOrd="2" destOrd="0" parTransId="{69096A1A-C197-467A-82A0-2A0236F2025C}" sibTransId="{C19321D6-2D79-4CBC-878B-48B2485FA2DD}"/>
    <dgm:cxn modelId="{90915BB5-6283-467B-85F5-6369171A402A}" srcId="{4E780352-E950-4E20-9138-B9482C61F69D}" destId="{86006A8A-2957-41F8-B154-F18E12805893}" srcOrd="7" destOrd="0" parTransId="{542DC65D-EA7E-48EE-9D9B-4AF6348EE592}" sibTransId="{EED81836-99A4-4334-9D7B-CEA78396F630}"/>
    <dgm:cxn modelId="{9808C167-22F4-4C94-9A27-83D02EC0A3CC}" srcId="{C0581B53-C7C5-4DCB-98F0-B9BC7159DF5A}" destId="{CEF09524-338E-422D-AD38-7D417AD9C38C}" srcOrd="1" destOrd="0" parTransId="{6A7EDAFA-3CCF-46D2-91EE-AF86073F86D3}" sibTransId="{EC5B42E9-ABEB-4039-AC59-28E281E74EA9}"/>
    <dgm:cxn modelId="{8EDCEE2D-23EF-49C0-9D4D-08EEC3F00A57}" type="presOf" srcId="{DF2EC8D7-EB21-4CA8-B7B7-3A0171703E30}" destId="{060E9821-45DA-4029-98F8-CBE09051759E}" srcOrd="0" destOrd="0" presId="urn:microsoft.com/office/officeart/2005/8/layout/hList2"/>
    <dgm:cxn modelId="{EB9FD75C-D928-46A3-8270-272AB3A5AC76}" srcId="{4E780352-E950-4E20-9138-B9482C61F69D}" destId="{A01DC9E6-C843-429A-9E38-CD90F6EC2E57}" srcOrd="0" destOrd="0" parTransId="{D1DB9881-1FFA-4D29-A003-D128B8C9D54E}" sibTransId="{CCDAE4C0-7F86-46A3-828A-FE457BED7D4B}"/>
    <dgm:cxn modelId="{2EFE026E-6156-4F5D-8C8E-6C3E96FAB41F}" srcId="{4E780352-E950-4E20-9138-B9482C61F69D}" destId="{21A1F129-722C-499D-8100-68DEAA11E7B9}" srcOrd="4" destOrd="0" parTransId="{EC05F191-A61E-4C6A-988D-B843150F212A}" sibTransId="{F906DF4A-F591-4D06-90AE-AB3653C6B1EB}"/>
    <dgm:cxn modelId="{1051598A-FBF7-49FA-8488-C013768751C1}" type="presOf" srcId="{F00D3E5F-31F0-4D3E-9BE8-E7B600F1B519}" destId="{2605D18D-3E6D-4402-B490-E30EA0EC4C21}" srcOrd="0" destOrd="3" presId="urn:microsoft.com/office/officeart/2005/8/layout/hList2"/>
    <dgm:cxn modelId="{DFF52DBC-E698-4D8D-867A-36695B66FB8C}" srcId="{9E80FA6B-4539-4A50-ABAC-EB1120379179}" destId="{FF5BCBDE-BA09-4DCC-BC3E-CBBB4B790800}" srcOrd="0" destOrd="0" parTransId="{FC77E044-0A05-447F-BEF0-05B6A77E37A8}" sibTransId="{260D2C03-5763-49EB-B73F-0C3E277BF2BC}"/>
    <dgm:cxn modelId="{164C8B48-A7D1-4448-96A9-36B4E185BA61}" srcId="{2C2DE8F8-CCFB-4889-BBE5-5173F72D9BEC}" destId="{807C7D41-4CD1-4DAD-81BC-2D35E4206B1F}" srcOrd="1" destOrd="0" parTransId="{85F92683-84CB-4970-A2C2-B4C47DEC2C7E}" sibTransId="{687C936C-85A3-4E5E-B06E-9B5669DB6180}"/>
    <dgm:cxn modelId="{D64A72A3-7813-4549-98E9-EA78158F0704}" type="presOf" srcId="{1AE4CE2E-3BA7-4FCA-A35F-A96B385DBDF5}" destId="{060E9821-45DA-4029-98F8-CBE09051759E}" srcOrd="0" destOrd="1" presId="urn:microsoft.com/office/officeart/2005/8/layout/hList2"/>
    <dgm:cxn modelId="{3E754DB1-C5E4-4996-83B9-1DBDF8CC5847}" type="presOf" srcId="{39A8EA8A-6E05-44A9-AEB0-9619E1DFF5BB}" destId="{AC54ED9F-9A42-4FC5-AF99-DC0C66C2C537}" srcOrd="0" destOrd="3" presId="urn:microsoft.com/office/officeart/2005/8/layout/hList2"/>
    <dgm:cxn modelId="{0FBC8963-738D-4F9D-B1E2-A226EC40A20A}" type="presOf" srcId="{5171C033-963A-4610-B96E-C6C27A8CB1C4}" destId="{5C3C80E2-597A-423F-830E-5900CA4D1D67}" srcOrd="0" destOrd="2" presId="urn:microsoft.com/office/officeart/2005/8/layout/hList2"/>
    <dgm:cxn modelId="{BC7097EF-0C58-4C26-80F9-C14C2FAE33C7}" srcId="{C0581B53-C7C5-4DCB-98F0-B9BC7159DF5A}" destId="{AA6E8635-93F9-49C6-B509-294816410174}" srcOrd="2" destOrd="0" parTransId="{B0C55AF7-5228-40A5-849D-085AF2BF5372}" sibTransId="{510BA741-4B2A-41C4-B4EC-12E8BFD42CCA}"/>
    <dgm:cxn modelId="{DBAF11A0-23D2-48B4-89F1-73E069FEBDB4}" type="presOf" srcId="{62D78F9A-A1D5-4250-99AB-656B4EB2ED3E}" destId="{AC54ED9F-9A42-4FC5-AF99-DC0C66C2C537}" srcOrd="0" destOrd="5" presId="urn:microsoft.com/office/officeart/2005/8/layout/hList2"/>
    <dgm:cxn modelId="{2A267399-252B-4CBE-ADBB-8B02238CBD23}" type="presOf" srcId="{C0581B53-C7C5-4DCB-98F0-B9BC7159DF5A}" destId="{E7C3A75D-0D06-46E8-9E4F-636045337D2E}" srcOrd="0" destOrd="0" presId="urn:microsoft.com/office/officeart/2005/8/layout/hList2"/>
    <dgm:cxn modelId="{D32CFF07-3DB5-44F3-8231-F283737F1607}" srcId="{4E780352-E950-4E20-9138-B9482C61F69D}" destId="{BBE91ED1-CD9A-4939-B229-6D22B894FBBB}" srcOrd="6" destOrd="0" parTransId="{F51BF145-A3FF-4DC7-9EEF-4C910BF49670}" sibTransId="{CADF03CD-F80C-4616-9B2F-9F409C8EA8EE}"/>
    <dgm:cxn modelId="{04C3BB36-896B-4AF6-9C1B-484A490E1FA1}" type="presOf" srcId="{A01DC9E6-C843-429A-9E38-CD90F6EC2E57}" destId="{AC54ED9F-9A42-4FC5-AF99-DC0C66C2C537}" srcOrd="0" destOrd="0" presId="urn:microsoft.com/office/officeart/2005/8/layout/hList2"/>
    <dgm:cxn modelId="{96FEB1B9-7B41-4967-AB53-1D6EE20F5962}" type="presOf" srcId="{CEF09524-338E-422D-AD38-7D417AD9C38C}" destId="{2605D18D-3E6D-4402-B490-E30EA0EC4C21}" srcOrd="0" destOrd="1" presId="urn:microsoft.com/office/officeart/2005/8/layout/hList2"/>
    <dgm:cxn modelId="{CCAFEB7B-A7CC-4896-A04D-31788E0F5962}" srcId="{FF5BCBDE-BA09-4DCC-BC3E-CBBB4B790800}" destId="{DF2EC8D7-EB21-4CA8-B7B7-3A0171703E30}" srcOrd="0" destOrd="0" parTransId="{93C64D4E-5A61-4332-9D8C-19D9EEB16F9B}" sibTransId="{0A6F4988-0FA5-40AA-9790-F4C4E81EF166}"/>
    <dgm:cxn modelId="{339EAC74-61C3-4518-8A65-87E07E32EAD9}" type="presOf" srcId="{21A1F129-722C-499D-8100-68DEAA11E7B9}" destId="{AC54ED9F-9A42-4FC5-AF99-DC0C66C2C537}" srcOrd="0" destOrd="4" presId="urn:microsoft.com/office/officeart/2005/8/layout/hList2"/>
    <dgm:cxn modelId="{45036637-3FF3-4AA0-99BB-9D46FEA0A6B9}" type="presOf" srcId="{6F7BE1B1-7A22-42E5-89FB-7F2DD1CA24C1}" destId="{5C3C80E2-597A-423F-830E-5900CA4D1D67}" srcOrd="0" destOrd="4" presId="urn:microsoft.com/office/officeart/2005/8/layout/hList2"/>
    <dgm:cxn modelId="{244925A9-3483-4344-B02E-8F9D74D859A4}" type="presOf" srcId="{FF5BCBDE-BA09-4DCC-BC3E-CBBB4B790800}" destId="{345CE05F-598D-4FE0-89CE-FF8B52479B14}" srcOrd="0" destOrd="0" presId="urn:microsoft.com/office/officeart/2005/8/layout/hList2"/>
    <dgm:cxn modelId="{071F8F8D-E56F-444C-A9F6-1627DE1FCA6C}" type="presOf" srcId="{B57CEFE2-ECF0-4A3F-AC0C-0BFA5578BB33}" destId="{5C3C80E2-597A-423F-830E-5900CA4D1D67}" srcOrd="0" destOrd="0" presId="urn:microsoft.com/office/officeart/2005/8/layout/hList2"/>
    <dgm:cxn modelId="{709093B3-83E8-4975-BA15-4C1BF9E0B5E2}" srcId="{C0581B53-C7C5-4DCB-98F0-B9BC7159DF5A}" destId="{F00D3E5F-31F0-4D3E-9BE8-E7B600F1B519}" srcOrd="3" destOrd="0" parTransId="{084558D5-42C5-4533-AC12-C73A9A01624C}" sibTransId="{97D00701-34BB-4C26-8265-9BE492FC6422}"/>
    <dgm:cxn modelId="{C743B3BF-C0A0-45A2-8A92-9E0270428EF5}" srcId="{C0581B53-C7C5-4DCB-98F0-B9BC7159DF5A}" destId="{56CAB52D-A767-4BAA-9248-3FCFB3B8EA4F}" srcOrd="0" destOrd="0" parTransId="{416471C1-7111-4C91-9103-AAE636F3EC00}" sibTransId="{34AF6143-214E-471F-8211-2BE266A463D2}"/>
    <dgm:cxn modelId="{2152F9F6-C90B-43F5-AEB3-4D8A44F7D6C2}" srcId="{4E780352-E950-4E20-9138-B9482C61F69D}" destId="{E44C8D53-9DA0-4652-A871-11B3DA436E36}" srcOrd="1" destOrd="0" parTransId="{F373645F-8FF4-4383-A179-C9149EA6DBF7}" sibTransId="{266A3B16-9AB8-4B2C-A069-AE1A5ABF0A40}"/>
    <dgm:cxn modelId="{17028DB8-211B-4BBA-ADF5-5A7C797464A0}" type="presOf" srcId="{807C7D41-4CD1-4DAD-81BC-2D35E4206B1F}" destId="{5C3C80E2-597A-423F-830E-5900CA4D1D67}" srcOrd="0" destOrd="1" presId="urn:microsoft.com/office/officeart/2005/8/layout/hList2"/>
    <dgm:cxn modelId="{89C70460-44EE-4421-94A8-AA009A80F04E}" type="presOf" srcId="{C0DC5D7D-4AA2-46F8-9512-61ABB46ECCBE}" destId="{060E9821-45DA-4029-98F8-CBE09051759E}" srcOrd="0" destOrd="2" presId="urn:microsoft.com/office/officeart/2005/8/layout/hList2"/>
    <dgm:cxn modelId="{4D063D6B-E545-41C5-A180-6778BD8F1D43}" type="presOf" srcId="{56CAB52D-A767-4BAA-9248-3FCFB3B8EA4F}" destId="{2605D18D-3E6D-4402-B490-E30EA0EC4C21}" srcOrd="0" destOrd="0" presId="urn:microsoft.com/office/officeart/2005/8/layout/hList2"/>
    <dgm:cxn modelId="{01FD8C1B-5A58-4F55-926F-EE87D0345D68}" srcId="{4E780352-E950-4E20-9138-B9482C61F69D}" destId="{D30B08F0-43FC-4DFB-B8DF-AE24FF749017}" srcOrd="2" destOrd="0" parTransId="{44578EB9-2B95-4CA8-B5CB-7CAD4ABD016C}" sibTransId="{780E53A7-0E2E-4D76-89F0-0E1A44DD37CA}"/>
    <dgm:cxn modelId="{F41D6CC3-9822-4756-AA5D-E973DF7D3E43}" srcId="{9E80FA6B-4539-4A50-ABAC-EB1120379179}" destId="{2C2DE8F8-CCFB-4889-BBE5-5173F72D9BEC}" srcOrd="1" destOrd="0" parTransId="{D461223D-5279-47C8-B337-E89E15587D0E}" sibTransId="{4A4BC340-94C6-4A12-876A-71E651C57276}"/>
    <dgm:cxn modelId="{0BB5373D-CA82-4DC8-AD68-A8CBA9925989}" srcId="{9E80FA6B-4539-4A50-ABAC-EB1120379179}" destId="{4E780352-E950-4E20-9138-B9482C61F69D}" srcOrd="3" destOrd="0" parTransId="{9443EA6B-B8D2-4F26-B010-EDF11AD3BFF6}" sibTransId="{CBF3C959-8F78-4E3D-9B21-028E35D48E46}"/>
    <dgm:cxn modelId="{0A732FED-BF1C-42AD-AA97-A49F165BDADC}" srcId="{2C2DE8F8-CCFB-4889-BBE5-5173F72D9BEC}" destId="{5171C033-963A-4610-B96E-C6C27A8CB1C4}" srcOrd="2" destOrd="0" parTransId="{237C6FDE-F62C-4398-943D-E83D37A6C79D}" sibTransId="{E332A1EA-5FCF-429D-AA99-177D5BED0699}"/>
    <dgm:cxn modelId="{52A291F7-407B-40E0-B62A-16BE51C901E5}" type="presOf" srcId="{E44C8D53-9DA0-4652-A871-11B3DA436E36}" destId="{AC54ED9F-9A42-4FC5-AF99-DC0C66C2C537}" srcOrd="0" destOrd="1" presId="urn:microsoft.com/office/officeart/2005/8/layout/hList2"/>
    <dgm:cxn modelId="{BFC60C82-D87F-4B8A-9F14-A121ACE1B44F}" type="presOf" srcId="{9E80FA6B-4539-4A50-ABAC-EB1120379179}" destId="{7A12929D-1E2F-4FF8-9D92-5AD2BC9CAB74}" srcOrd="0" destOrd="0" presId="urn:microsoft.com/office/officeart/2005/8/layout/hList2"/>
    <dgm:cxn modelId="{4B361F9D-8359-4587-93C8-0E52321200DE}" srcId="{4E780352-E950-4E20-9138-B9482C61F69D}" destId="{39A8EA8A-6E05-44A9-AEB0-9619E1DFF5BB}" srcOrd="3" destOrd="0" parTransId="{0DE390E1-371E-48B8-A8BA-2CEFFEC7D80F}" sibTransId="{695A1D6E-4E6C-4CC6-AA93-4BB9B8912494}"/>
    <dgm:cxn modelId="{EBF3771E-64D6-40B2-A2FC-359D75592D69}" srcId="{2C2DE8F8-CCFB-4889-BBE5-5173F72D9BEC}" destId="{B57CEFE2-ECF0-4A3F-AC0C-0BFA5578BB33}" srcOrd="0" destOrd="0" parTransId="{EB68A46A-A613-4702-872B-043A844174E3}" sibTransId="{D8FE131B-FC54-4AA4-B1F9-CDC65065A52E}"/>
    <dgm:cxn modelId="{E8CBB2C1-5799-47B1-A853-0E5F28C08016}" srcId="{FF5BCBDE-BA09-4DCC-BC3E-CBBB4B790800}" destId="{C0DC5D7D-4AA2-46F8-9512-61ABB46ECCBE}" srcOrd="2" destOrd="0" parTransId="{4D64A00A-1B29-4DB3-BAEC-A57DE24F8683}" sibTransId="{CA4CE47E-26B7-4927-BEEB-21A3A07DE2F2}"/>
    <dgm:cxn modelId="{065EDBAE-6945-4956-9566-6EF0B17BBAA3}" type="presOf" srcId="{4E780352-E950-4E20-9138-B9482C61F69D}" destId="{B5259DDA-2678-423B-B575-A0F29F8F8065}" srcOrd="0" destOrd="0" presId="urn:microsoft.com/office/officeart/2005/8/layout/hList2"/>
    <dgm:cxn modelId="{76ED91E8-5BA6-4371-9B29-21240C1C7972}" type="presOf" srcId="{86006A8A-2957-41F8-B154-F18E12805893}" destId="{AC54ED9F-9A42-4FC5-AF99-DC0C66C2C537}" srcOrd="0" destOrd="7" presId="urn:microsoft.com/office/officeart/2005/8/layout/hList2"/>
    <dgm:cxn modelId="{001F929A-87FE-4DEE-8160-76D401919EBD}" type="presOf" srcId="{AA6E8635-93F9-49C6-B509-294816410174}" destId="{2605D18D-3E6D-4402-B490-E30EA0EC4C21}" srcOrd="0" destOrd="2" presId="urn:microsoft.com/office/officeart/2005/8/layout/hList2"/>
    <dgm:cxn modelId="{6AD248CF-9132-4039-8158-369804779038}" srcId="{4E780352-E950-4E20-9138-B9482C61F69D}" destId="{62D78F9A-A1D5-4250-99AB-656B4EB2ED3E}" srcOrd="5" destOrd="0" parTransId="{CC66FA97-CA4D-483A-BDBF-9281B95C0F57}" sibTransId="{B8FA410F-DB2A-43A6-9162-0E1477D639DB}"/>
    <dgm:cxn modelId="{04B04D9B-EB3C-4161-A8A2-AD6E04C4FFCF}" srcId="{2C2DE8F8-CCFB-4889-BBE5-5173F72D9BEC}" destId="{AE9EBE5C-30AC-4CF8-9681-F0CF64AC556A}" srcOrd="3" destOrd="0" parTransId="{CFF9809A-809A-43C5-A214-90CD4CEAE86B}" sibTransId="{91277A8F-B92D-4163-A8DD-D477D52EC6F4}"/>
    <dgm:cxn modelId="{1799C9E9-8910-4F6C-B183-2671B887E59E}" type="presOf" srcId="{2C2DE8F8-CCFB-4889-BBE5-5173F72D9BEC}" destId="{09E1DDCC-826C-4D3B-99BF-2866546DE705}" srcOrd="0" destOrd="0" presId="urn:microsoft.com/office/officeart/2005/8/layout/hList2"/>
    <dgm:cxn modelId="{1363C6F2-70E0-4800-88EE-2F636F57ECB1}" type="presOf" srcId="{AE9EBE5C-30AC-4CF8-9681-F0CF64AC556A}" destId="{5C3C80E2-597A-423F-830E-5900CA4D1D67}" srcOrd="0" destOrd="3" presId="urn:microsoft.com/office/officeart/2005/8/layout/hList2"/>
    <dgm:cxn modelId="{783B0B3F-58C7-4F3B-933A-FD876C551480}" srcId="{2C2DE8F8-CCFB-4889-BBE5-5173F72D9BEC}" destId="{6F7BE1B1-7A22-42E5-89FB-7F2DD1CA24C1}" srcOrd="4" destOrd="0" parTransId="{F5945A6B-4D63-495E-9DC7-7B51AFC4EB4B}" sibTransId="{84A0202F-3417-446A-8C7B-EFCA7225BAAF}"/>
    <dgm:cxn modelId="{FA05D220-24D6-48AC-A67E-C1E2FF76835E}" type="presOf" srcId="{BBE91ED1-CD9A-4939-B229-6D22B894FBBB}" destId="{AC54ED9F-9A42-4FC5-AF99-DC0C66C2C537}" srcOrd="0" destOrd="6" presId="urn:microsoft.com/office/officeart/2005/8/layout/hList2"/>
    <dgm:cxn modelId="{157C0A7D-D4EE-48F7-8B36-ED69C931EF5D}" type="presOf" srcId="{D30B08F0-43FC-4DFB-B8DF-AE24FF749017}" destId="{AC54ED9F-9A42-4FC5-AF99-DC0C66C2C537}" srcOrd="0" destOrd="2" presId="urn:microsoft.com/office/officeart/2005/8/layout/hList2"/>
    <dgm:cxn modelId="{C636B951-1840-41F4-B4F9-1B16F9AB40C3}" type="presParOf" srcId="{7A12929D-1E2F-4FF8-9D92-5AD2BC9CAB74}" destId="{53051DB0-0BEC-4BEC-B08D-35A1EFE3B5A1}" srcOrd="0" destOrd="0" presId="urn:microsoft.com/office/officeart/2005/8/layout/hList2"/>
    <dgm:cxn modelId="{B8D3DEE5-22D1-4AA8-9E28-AFA9A87FC20E}" type="presParOf" srcId="{53051DB0-0BEC-4BEC-B08D-35A1EFE3B5A1}" destId="{D3D80F23-A210-4130-A8F0-4DEEA444E7F4}" srcOrd="0" destOrd="0" presId="urn:microsoft.com/office/officeart/2005/8/layout/hList2"/>
    <dgm:cxn modelId="{47A38738-892F-4257-B1C3-AC1FD3D3EEB2}" type="presParOf" srcId="{53051DB0-0BEC-4BEC-B08D-35A1EFE3B5A1}" destId="{060E9821-45DA-4029-98F8-CBE09051759E}" srcOrd="1" destOrd="0" presId="urn:microsoft.com/office/officeart/2005/8/layout/hList2"/>
    <dgm:cxn modelId="{1EFE4AE1-3753-4C01-854C-756AC65EE430}" type="presParOf" srcId="{53051DB0-0BEC-4BEC-B08D-35A1EFE3B5A1}" destId="{345CE05F-598D-4FE0-89CE-FF8B52479B14}" srcOrd="2" destOrd="0" presId="urn:microsoft.com/office/officeart/2005/8/layout/hList2"/>
    <dgm:cxn modelId="{EB9D0ED9-61A0-4409-8B1A-65FF97475CE5}" type="presParOf" srcId="{7A12929D-1E2F-4FF8-9D92-5AD2BC9CAB74}" destId="{4A039D26-27EA-4817-AE6D-E0ADFD427812}" srcOrd="1" destOrd="0" presId="urn:microsoft.com/office/officeart/2005/8/layout/hList2"/>
    <dgm:cxn modelId="{C8A6B65D-A6C5-47D9-B337-5DB9BCA7725F}" type="presParOf" srcId="{7A12929D-1E2F-4FF8-9D92-5AD2BC9CAB74}" destId="{6A7865E4-917B-4833-9BC3-6757D5DD425D}" srcOrd="2" destOrd="0" presId="urn:microsoft.com/office/officeart/2005/8/layout/hList2"/>
    <dgm:cxn modelId="{01067744-7C68-4A9E-B171-6F7A2370086A}" type="presParOf" srcId="{6A7865E4-917B-4833-9BC3-6757D5DD425D}" destId="{6F80D019-1699-4D9C-A80C-874A212261E0}" srcOrd="0" destOrd="0" presId="urn:microsoft.com/office/officeart/2005/8/layout/hList2"/>
    <dgm:cxn modelId="{2F7603DF-5FF8-415F-9543-D9B72750ACB1}" type="presParOf" srcId="{6A7865E4-917B-4833-9BC3-6757D5DD425D}" destId="{5C3C80E2-597A-423F-830E-5900CA4D1D67}" srcOrd="1" destOrd="0" presId="urn:microsoft.com/office/officeart/2005/8/layout/hList2"/>
    <dgm:cxn modelId="{46D7375B-E998-4507-AB7E-2979010EF7DA}" type="presParOf" srcId="{6A7865E4-917B-4833-9BC3-6757D5DD425D}" destId="{09E1DDCC-826C-4D3B-99BF-2866546DE705}" srcOrd="2" destOrd="0" presId="urn:microsoft.com/office/officeart/2005/8/layout/hList2"/>
    <dgm:cxn modelId="{B1311862-3D03-49AC-BB49-CA69020BBCB8}" type="presParOf" srcId="{7A12929D-1E2F-4FF8-9D92-5AD2BC9CAB74}" destId="{C2A41150-BFC9-443A-9EBA-CFF0DF507B91}" srcOrd="3" destOrd="0" presId="urn:microsoft.com/office/officeart/2005/8/layout/hList2"/>
    <dgm:cxn modelId="{A8A9498E-C48E-4782-A7A0-6217F9A106CB}" type="presParOf" srcId="{7A12929D-1E2F-4FF8-9D92-5AD2BC9CAB74}" destId="{126080AE-F0A9-4E16-B069-D9D8038E8BE7}" srcOrd="4" destOrd="0" presId="urn:microsoft.com/office/officeart/2005/8/layout/hList2"/>
    <dgm:cxn modelId="{949EE890-51A7-48BD-8023-5DC35EA53CF9}" type="presParOf" srcId="{126080AE-F0A9-4E16-B069-D9D8038E8BE7}" destId="{2E543846-B57C-4903-B3E2-6A64B7FE8C5C}" srcOrd="0" destOrd="0" presId="urn:microsoft.com/office/officeart/2005/8/layout/hList2"/>
    <dgm:cxn modelId="{B8B9D253-2892-4684-AA64-337320DBC720}" type="presParOf" srcId="{126080AE-F0A9-4E16-B069-D9D8038E8BE7}" destId="{2605D18D-3E6D-4402-B490-E30EA0EC4C21}" srcOrd="1" destOrd="0" presId="urn:microsoft.com/office/officeart/2005/8/layout/hList2"/>
    <dgm:cxn modelId="{38E4C509-B98B-4785-835C-AF0B0FDC6194}" type="presParOf" srcId="{126080AE-F0A9-4E16-B069-D9D8038E8BE7}" destId="{E7C3A75D-0D06-46E8-9E4F-636045337D2E}" srcOrd="2" destOrd="0" presId="urn:microsoft.com/office/officeart/2005/8/layout/hList2"/>
    <dgm:cxn modelId="{918010AE-A5F2-4275-A2CB-7C70EC8701F1}" type="presParOf" srcId="{7A12929D-1E2F-4FF8-9D92-5AD2BC9CAB74}" destId="{7EA6AD7B-5240-4C11-ABD8-78034C72BBC2}" srcOrd="5" destOrd="0" presId="urn:microsoft.com/office/officeart/2005/8/layout/hList2"/>
    <dgm:cxn modelId="{46F07D46-E718-4A5B-BC56-4E6590BAC402}" type="presParOf" srcId="{7A12929D-1E2F-4FF8-9D92-5AD2BC9CAB74}" destId="{8431AEB8-D6A7-4C59-8939-68DB94D6B2D1}" srcOrd="6" destOrd="0" presId="urn:microsoft.com/office/officeart/2005/8/layout/hList2"/>
    <dgm:cxn modelId="{C49625AA-0CF7-441B-8F3C-8AD848C7D3AC}" type="presParOf" srcId="{8431AEB8-D6A7-4C59-8939-68DB94D6B2D1}" destId="{4F39ACDC-6A8C-4CB0-AC64-C202939A91E1}" srcOrd="0" destOrd="0" presId="urn:microsoft.com/office/officeart/2005/8/layout/hList2"/>
    <dgm:cxn modelId="{0B9ACCBB-6404-4FCC-81AC-DBA280C4FD57}" type="presParOf" srcId="{8431AEB8-D6A7-4C59-8939-68DB94D6B2D1}" destId="{AC54ED9F-9A42-4FC5-AF99-DC0C66C2C537}" srcOrd="1" destOrd="0" presId="urn:microsoft.com/office/officeart/2005/8/layout/hList2"/>
    <dgm:cxn modelId="{3D587322-0C1D-4201-ACCA-F5A857C4B611}" type="presParOf" srcId="{8431AEB8-D6A7-4C59-8939-68DB94D6B2D1}" destId="{B5259DDA-2678-423B-B575-A0F29F8F806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C7677-2AC1-C44E-A721-AD67C8477308}" type="doc">
      <dgm:prSet loTypeId="urn:microsoft.com/office/officeart/2005/8/layout/matrix1" loCatId="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AD3B3FF-1E20-254C-B2E4-BC0EB53D1FF4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u="sng" dirty="0" smtClean="0">
              <a:solidFill>
                <a:schemeClr val="tx1"/>
              </a:solidFill>
              <a:latin typeface="Panton" panose="00000500000000000000" pitchFamily="50" charset="0"/>
            </a:rPr>
            <a:t>Procedimiento para recibir denuncias por incumplimiento al Código de Ética y al Código de Conducta</a:t>
          </a:r>
          <a:endParaRPr lang="es-ES" sz="1800" u="sng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16E38167-E75F-2245-86C0-5A7992DA49C0}" type="sibTrans" cxnId="{C1ABF2BA-E092-D642-AAE5-16D7B381E3DB}">
      <dgm:prSet/>
      <dgm:spPr/>
      <dgm:t>
        <a:bodyPr/>
        <a:lstStyle/>
        <a:p>
          <a:endParaRPr lang="es-ES"/>
        </a:p>
      </dgm:t>
    </dgm:pt>
    <dgm:pt modelId="{ABD4A1FE-E13C-264C-873F-DBC3CCE706C1}" type="parTrans" cxnId="{C1ABF2BA-E092-D642-AAE5-16D7B381E3DB}">
      <dgm:prSet/>
      <dgm:spPr/>
      <dgm:t>
        <a:bodyPr/>
        <a:lstStyle/>
        <a:p>
          <a:endParaRPr lang="es-ES"/>
        </a:p>
      </dgm:t>
    </dgm:pt>
    <dgm:pt modelId="{DAC73B72-0DA6-B547-9881-190FB9F1564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500" b="0" dirty="0" smtClean="0">
              <a:latin typeface="Panton" panose="00000500000000000000" pitchFamily="50" charset="0"/>
            </a:rPr>
            <a:t>Las personas Servidoras Públicas podrán acercarse al Enlace de Ética en el Órgano Interno de Control en la CAEV, para la presentación de la denuncia</a:t>
          </a:r>
          <a:endParaRPr lang="es-ES" sz="1500" b="0" dirty="0">
            <a:latin typeface="Panton" panose="00000500000000000000" pitchFamily="50" charset="0"/>
          </a:endParaRPr>
        </a:p>
      </dgm:t>
    </dgm:pt>
    <dgm:pt modelId="{80230339-5319-5D4F-8FC3-A5A25087F72B}" type="parTrans" cxnId="{8BEAA96C-3D85-3640-9B34-5823423AD5BE}">
      <dgm:prSet/>
      <dgm:spPr/>
      <dgm:t>
        <a:bodyPr/>
        <a:lstStyle/>
        <a:p>
          <a:endParaRPr lang="es-ES"/>
        </a:p>
      </dgm:t>
    </dgm:pt>
    <dgm:pt modelId="{D895AC6C-5D42-3A42-8EB4-2C49CE896E4A}" type="sibTrans" cxnId="{8BEAA96C-3D85-3640-9B34-5823423AD5BE}">
      <dgm:prSet/>
      <dgm:spPr/>
      <dgm:t>
        <a:bodyPr/>
        <a:lstStyle/>
        <a:p>
          <a:endParaRPr lang="es-ES"/>
        </a:p>
      </dgm:t>
    </dgm:pt>
    <dgm:pt modelId="{34B03EE6-615C-2E4F-9463-7D325B8231C2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500" b="0" dirty="0" smtClean="0">
              <a:latin typeface="Panton" panose="00000500000000000000" pitchFamily="50" charset="0"/>
            </a:rPr>
            <a:t>Las denuncias presentadas por las y los Servidores Públicos, cuando así lo prefieran podrán ser anónimas y podrán ser en escrito libre</a:t>
          </a:r>
          <a:endParaRPr lang="es-ES" sz="1500" b="0" dirty="0">
            <a:latin typeface="Panton" panose="00000500000000000000" pitchFamily="50" charset="0"/>
          </a:endParaRPr>
        </a:p>
      </dgm:t>
    </dgm:pt>
    <dgm:pt modelId="{4D871B39-8212-BD4E-BA23-90E9294AE1E8}" type="parTrans" cxnId="{C388F7E7-BAFF-C742-A31A-1E7938318A2F}">
      <dgm:prSet/>
      <dgm:spPr/>
      <dgm:t>
        <a:bodyPr/>
        <a:lstStyle/>
        <a:p>
          <a:endParaRPr lang="es-ES"/>
        </a:p>
      </dgm:t>
    </dgm:pt>
    <dgm:pt modelId="{E201F686-DE0A-3944-A005-8514DD3B7EE4}" type="sibTrans" cxnId="{C388F7E7-BAFF-C742-A31A-1E7938318A2F}">
      <dgm:prSet/>
      <dgm:spPr/>
      <dgm:t>
        <a:bodyPr/>
        <a:lstStyle/>
        <a:p>
          <a:endParaRPr lang="es-ES"/>
        </a:p>
      </dgm:t>
    </dgm:pt>
    <dgm:pt modelId="{226F76E4-CC6C-394E-9768-482CC147E43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500" b="0" dirty="0" smtClean="0">
              <a:latin typeface="Panton" panose="00000500000000000000" pitchFamily="50" charset="0"/>
            </a:rPr>
            <a:t>El Órgano Interno de Control pone a disposición la línea telefónica 22-88-90-34-58 y el correo electrónico </a:t>
          </a:r>
          <a:r>
            <a:rPr lang="es-ES" sz="1500" b="0" dirty="0" smtClean="0">
              <a:latin typeface="Panton" panose="00000500000000000000" pitchFamily="50" charset="0"/>
              <a:hlinkClick xmlns:r="http://schemas.openxmlformats.org/officeDocument/2006/relationships" r:id="rId1"/>
            </a:rPr>
            <a:t>eticaoiccaev@cgever.gob.mx</a:t>
          </a:r>
          <a:r>
            <a:rPr lang="es-ES" sz="1500" b="0" dirty="0" smtClean="0">
              <a:latin typeface="Panton" panose="00000500000000000000" pitchFamily="50" charset="0"/>
            </a:rPr>
            <a:t> y </a:t>
          </a:r>
          <a:r>
            <a:rPr lang="es-ES" sz="1500" b="0" dirty="0" smtClean="0">
              <a:latin typeface="Panton" panose="00000500000000000000" pitchFamily="50" charset="0"/>
              <a:hlinkClick xmlns:r="http://schemas.openxmlformats.org/officeDocument/2006/relationships" r:id="rId2"/>
            </a:rPr>
            <a:t>njacome@cgever.gob.mx</a:t>
          </a:r>
          <a:r>
            <a:rPr lang="es-ES" sz="1500" b="0" dirty="0" smtClean="0">
              <a:latin typeface="Panton" panose="00000500000000000000" pitchFamily="50" charset="0"/>
            </a:rPr>
            <a:t> para su interposición</a:t>
          </a:r>
          <a:endParaRPr lang="es-ES" sz="1500" b="0" dirty="0">
            <a:latin typeface="Panton" panose="00000500000000000000" pitchFamily="50" charset="0"/>
          </a:endParaRPr>
        </a:p>
      </dgm:t>
    </dgm:pt>
    <dgm:pt modelId="{3FD3BC61-BAE3-F04E-A859-EDE4338B3403}" type="parTrans" cxnId="{BDD43F48-650A-EF40-A707-CFE745B3875F}">
      <dgm:prSet/>
      <dgm:spPr/>
      <dgm:t>
        <a:bodyPr/>
        <a:lstStyle/>
        <a:p>
          <a:endParaRPr lang="es-ES"/>
        </a:p>
      </dgm:t>
    </dgm:pt>
    <dgm:pt modelId="{C642F1DB-FCA9-074F-98C1-BDBAABACFD3A}" type="sibTrans" cxnId="{BDD43F48-650A-EF40-A707-CFE745B3875F}">
      <dgm:prSet/>
      <dgm:spPr/>
      <dgm:t>
        <a:bodyPr/>
        <a:lstStyle/>
        <a:p>
          <a:endParaRPr lang="es-ES"/>
        </a:p>
      </dgm:t>
    </dgm:pt>
    <dgm:pt modelId="{9D7EEA40-AEEA-3641-BCD8-4D3C632629F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0" dirty="0" smtClean="0"/>
            <a:t> </a:t>
          </a:r>
          <a:r>
            <a:rPr lang="es-ES" sz="1500" b="0" dirty="0" smtClean="0">
              <a:latin typeface="Panton" panose="00000500000000000000" pitchFamily="50" charset="0"/>
            </a:rPr>
            <a:t>El Enlace de Ética bajo la dirección del Titular del OIC en la CAEV, realizará la investigación administrativa correspondiente </a:t>
          </a:r>
          <a:endParaRPr lang="es-ES" sz="1500" b="0" dirty="0">
            <a:latin typeface="Panton" panose="00000500000000000000" pitchFamily="50" charset="0"/>
          </a:endParaRPr>
        </a:p>
      </dgm:t>
    </dgm:pt>
    <dgm:pt modelId="{6BACF000-845D-F740-B01F-D81CED8DF94B}" type="parTrans" cxnId="{681FF687-4800-514C-A775-EDA50616AD9C}">
      <dgm:prSet/>
      <dgm:spPr/>
      <dgm:t>
        <a:bodyPr/>
        <a:lstStyle/>
        <a:p>
          <a:endParaRPr lang="es-ES"/>
        </a:p>
      </dgm:t>
    </dgm:pt>
    <dgm:pt modelId="{388757CA-32C5-F844-8A1D-B4D6BC9EBA37}" type="sibTrans" cxnId="{681FF687-4800-514C-A775-EDA50616AD9C}">
      <dgm:prSet/>
      <dgm:spPr/>
      <dgm:t>
        <a:bodyPr/>
        <a:lstStyle/>
        <a:p>
          <a:endParaRPr lang="es-ES"/>
        </a:p>
      </dgm:t>
    </dgm:pt>
    <dgm:pt modelId="{990E10AE-6931-DF42-943D-D2D79C5D80CA}" type="pres">
      <dgm:prSet presAssocID="{E37C7677-2AC1-C44E-A721-AD67C847730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58E71E-EFE6-2F4C-8080-54470BE866F5}" type="pres">
      <dgm:prSet presAssocID="{E37C7677-2AC1-C44E-A721-AD67C8477308}" presName="matrix" presStyleCnt="0"/>
      <dgm:spPr/>
      <dgm:t>
        <a:bodyPr/>
        <a:lstStyle/>
        <a:p>
          <a:endParaRPr lang="es-ES"/>
        </a:p>
      </dgm:t>
    </dgm:pt>
    <dgm:pt modelId="{64345E5C-8F8B-D849-9DE4-2DDD96B9C010}" type="pres">
      <dgm:prSet presAssocID="{E37C7677-2AC1-C44E-A721-AD67C8477308}" presName="tile1" presStyleLbl="node1" presStyleIdx="0" presStyleCnt="4" custScaleX="80607" custLinFactNeighborX="151"/>
      <dgm:spPr/>
      <dgm:t>
        <a:bodyPr/>
        <a:lstStyle/>
        <a:p>
          <a:endParaRPr lang="es-MX"/>
        </a:p>
      </dgm:t>
    </dgm:pt>
    <dgm:pt modelId="{DCD2CA1F-5A35-1A40-9629-F2DB7ACC1C4F}" type="pres">
      <dgm:prSet presAssocID="{E37C7677-2AC1-C44E-A721-AD67C84773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1E6160-C15A-AB49-87CC-F47B10B0E13A}" type="pres">
      <dgm:prSet presAssocID="{E37C7677-2AC1-C44E-A721-AD67C8477308}" presName="tile2" presStyleLbl="node1" presStyleIdx="1" presStyleCnt="4" custScaleX="85728" custLinFactNeighborX="-17021" custLinFactNeighborY="-1283"/>
      <dgm:spPr/>
      <dgm:t>
        <a:bodyPr/>
        <a:lstStyle/>
        <a:p>
          <a:endParaRPr lang="es-MX"/>
        </a:p>
      </dgm:t>
    </dgm:pt>
    <dgm:pt modelId="{938C2888-62DE-CB46-A1B6-18BF1D3EDE6E}" type="pres">
      <dgm:prSet presAssocID="{E37C7677-2AC1-C44E-A721-AD67C84773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C82119-0E89-AF4A-83AA-8909BB2C8742}" type="pres">
      <dgm:prSet presAssocID="{E37C7677-2AC1-C44E-A721-AD67C8477308}" presName="tile3" presStyleLbl="node1" presStyleIdx="2" presStyleCnt="4" custScaleX="80103" custScaleY="94867" custLinFactNeighborX="-843" custLinFactNeighborY="-4529"/>
      <dgm:spPr/>
      <dgm:t>
        <a:bodyPr/>
        <a:lstStyle/>
        <a:p>
          <a:endParaRPr lang="es-MX"/>
        </a:p>
      </dgm:t>
    </dgm:pt>
    <dgm:pt modelId="{AA16F7E5-6609-1C42-94E6-FEA493DB6165}" type="pres">
      <dgm:prSet presAssocID="{E37C7677-2AC1-C44E-A721-AD67C84773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359962-7703-BF40-BB2C-0ECC2CAA7AD0}" type="pres">
      <dgm:prSet presAssocID="{E37C7677-2AC1-C44E-A721-AD67C8477308}" presName="tile4" presStyleLbl="node1" presStyleIdx="3" presStyleCnt="4" custScaleX="88075" custScaleY="92856" custLinFactNeighborX="-16637" custLinFactNeighborY="-4529"/>
      <dgm:spPr/>
      <dgm:t>
        <a:bodyPr/>
        <a:lstStyle/>
        <a:p>
          <a:endParaRPr lang="es-MX"/>
        </a:p>
      </dgm:t>
    </dgm:pt>
    <dgm:pt modelId="{E33514D8-E1F7-2948-A745-FC159CC65D9A}" type="pres">
      <dgm:prSet presAssocID="{E37C7677-2AC1-C44E-A721-AD67C84773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8985A1-7294-714A-BF22-754079885CA9}" type="pres">
      <dgm:prSet presAssocID="{E37C7677-2AC1-C44E-A721-AD67C8477308}" presName="centerTile" presStyleLbl="fgShp" presStyleIdx="0" presStyleCnt="1" custScaleX="123486" custScaleY="106537" custLinFactNeighborX="-8281" custLinFactNeighborY="-1808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30C03BCF-BFE2-794D-84DD-9A3A92BEF158}" type="presOf" srcId="{34B03EE6-615C-2E4F-9463-7D325B8231C2}" destId="{C11E6160-C15A-AB49-87CC-F47B10B0E13A}" srcOrd="0" destOrd="0" presId="urn:microsoft.com/office/officeart/2005/8/layout/matrix1"/>
    <dgm:cxn modelId="{CD0E5BDB-43B9-F84F-A3B3-A50435A018EB}" type="presOf" srcId="{226F76E4-CC6C-394E-9768-482CC147E43D}" destId="{AA16F7E5-6609-1C42-94E6-FEA493DB6165}" srcOrd="1" destOrd="0" presId="urn:microsoft.com/office/officeart/2005/8/layout/matrix1"/>
    <dgm:cxn modelId="{F0A36F48-ADC6-8340-8031-AEE42FF83DC3}" type="presOf" srcId="{34B03EE6-615C-2E4F-9463-7D325B8231C2}" destId="{938C2888-62DE-CB46-A1B6-18BF1D3EDE6E}" srcOrd="1" destOrd="0" presId="urn:microsoft.com/office/officeart/2005/8/layout/matrix1"/>
    <dgm:cxn modelId="{C1ABF2BA-E092-D642-AAE5-16D7B381E3DB}" srcId="{E37C7677-2AC1-C44E-A721-AD67C8477308}" destId="{0AD3B3FF-1E20-254C-B2E4-BC0EB53D1FF4}" srcOrd="0" destOrd="0" parTransId="{ABD4A1FE-E13C-264C-873F-DBC3CCE706C1}" sibTransId="{16E38167-E75F-2245-86C0-5A7992DA49C0}"/>
    <dgm:cxn modelId="{7FA3CFE0-D3DD-6345-9822-91487A2175E8}" type="presOf" srcId="{9D7EEA40-AEEA-3641-BCD8-4D3C632629FF}" destId="{DA359962-7703-BF40-BB2C-0ECC2CAA7AD0}" srcOrd="0" destOrd="0" presId="urn:microsoft.com/office/officeart/2005/8/layout/matrix1"/>
    <dgm:cxn modelId="{0F369A85-C1D1-534C-8DBF-0CF0C4C0EA6E}" type="presOf" srcId="{E37C7677-2AC1-C44E-A721-AD67C8477308}" destId="{990E10AE-6931-DF42-943D-D2D79C5D80CA}" srcOrd="0" destOrd="0" presId="urn:microsoft.com/office/officeart/2005/8/layout/matrix1"/>
    <dgm:cxn modelId="{68FB3BAA-95F5-324F-AF0B-11389F884ECB}" type="presOf" srcId="{0AD3B3FF-1E20-254C-B2E4-BC0EB53D1FF4}" destId="{A08985A1-7294-714A-BF22-754079885CA9}" srcOrd="0" destOrd="0" presId="urn:microsoft.com/office/officeart/2005/8/layout/matrix1"/>
    <dgm:cxn modelId="{681FF687-4800-514C-A775-EDA50616AD9C}" srcId="{0AD3B3FF-1E20-254C-B2E4-BC0EB53D1FF4}" destId="{9D7EEA40-AEEA-3641-BCD8-4D3C632629FF}" srcOrd="3" destOrd="0" parTransId="{6BACF000-845D-F740-B01F-D81CED8DF94B}" sibTransId="{388757CA-32C5-F844-8A1D-B4D6BC9EBA37}"/>
    <dgm:cxn modelId="{C388F7E7-BAFF-C742-A31A-1E7938318A2F}" srcId="{0AD3B3FF-1E20-254C-B2E4-BC0EB53D1FF4}" destId="{34B03EE6-615C-2E4F-9463-7D325B8231C2}" srcOrd="1" destOrd="0" parTransId="{4D871B39-8212-BD4E-BA23-90E9294AE1E8}" sibTransId="{E201F686-DE0A-3944-A005-8514DD3B7EE4}"/>
    <dgm:cxn modelId="{536F7249-4B8A-0648-B6FD-35A57040E628}" type="presOf" srcId="{DAC73B72-0DA6-B547-9881-190FB9F1564A}" destId="{DCD2CA1F-5A35-1A40-9629-F2DB7ACC1C4F}" srcOrd="1" destOrd="0" presId="urn:microsoft.com/office/officeart/2005/8/layout/matrix1"/>
    <dgm:cxn modelId="{BDD43F48-650A-EF40-A707-CFE745B3875F}" srcId="{0AD3B3FF-1E20-254C-B2E4-BC0EB53D1FF4}" destId="{226F76E4-CC6C-394E-9768-482CC147E43D}" srcOrd="2" destOrd="0" parTransId="{3FD3BC61-BAE3-F04E-A859-EDE4338B3403}" sibTransId="{C642F1DB-FCA9-074F-98C1-BDBAABACFD3A}"/>
    <dgm:cxn modelId="{17AA1729-A8BB-D64D-BD93-EB2D7CA68A3E}" type="presOf" srcId="{9D7EEA40-AEEA-3641-BCD8-4D3C632629FF}" destId="{E33514D8-E1F7-2948-A745-FC159CC65D9A}" srcOrd="1" destOrd="0" presId="urn:microsoft.com/office/officeart/2005/8/layout/matrix1"/>
    <dgm:cxn modelId="{CD573075-7480-CD4C-B8E9-EF0B326AC004}" type="presOf" srcId="{226F76E4-CC6C-394E-9768-482CC147E43D}" destId="{FFC82119-0E89-AF4A-83AA-8909BB2C8742}" srcOrd="0" destOrd="0" presId="urn:microsoft.com/office/officeart/2005/8/layout/matrix1"/>
    <dgm:cxn modelId="{8BEAA96C-3D85-3640-9B34-5823423AD5BE}" srcId="{0AD3B3FF-1E20-254C-B2E4-BC0EB53D1FF4}" destId="{DAC73B72-0DA6-B547-9881-190FB9F1564A}" srcOrd="0" destOrd="0" parTransId="{80230339-5319-5D4F-8FC3-A5A25087F72B}" sibTransId="{D895AC6C-5D42-3A42-8EB4-2C49CE896E4A}"/>
    <dgm:cxn modelId="{D24F767D-2B06-1E41-88D8-E4580DBF4D36}" type="presOf" srcId="{DAC73B72-0DA6-B547-9881-190FB9F1564A}" destId="{64345E5C-8F8B-D849-9DE4-2DDD96B9C010}" srcOrd="0" destOrd="0" presId="urn:microsoft.com/office/officeart/2005/8/layout/matrix1"/>
    <dgm:cxn modelId="{A0735D01-F377-4F45-A04C-65C84C9C7C71}" type="presParOf" srcId="{990E10AE-6931-DF42-943D-D2D79C5D80CA}" destId="{C658E71E-EFE6-2F4C-8080-54470BE866F5}" srcOrd="0" destOrd="0" presId="urn:microsoft.com/office/officeart/2005/8/layout/matrix1"/>
    <dgm:cxn modelId="{9B681221-6924-A241-8066-7698E3A22225}" type="presParOf" srcId="{C658E71E-EFE6-2F4C-8080-54470BE866F5}" destId="{64345E5C-8F8B-D849-9DE4-2DDD96B9C010}" srcOrd="0" destOrd="0" presId="urn:microsoft.com/office/officeart/2005/8/layout/matrix1"/>
    <dgm:cxn modelId="{98EB8288-5D0C-E643-BDAC-4D730BED3D88}" type="presParOf" srcId="{C658E71E-EFE6-2F4C-8080-54470BE866F5}" destId="{DCD2CA1F-5A35-1A40-9629-F2DB7ACC1C4F}" srcOrd="1" destOrd="0" presId="urn:microsoft.com/office/officeart/2005/8/layout/matrix1"/>
    <dgm:cxn modelId="{9F2CAF74-FB34-4249-96DE-B518B70376BB}" type="presParOf" srcId="{C658E71E-EFE6-2F4C-8080-54470BE866F5}" destId="{C11E6160-C15A-AB49-87CC-F47B10B0E13A}" srcOrd="2" destOrd="0" presId="urn:microsoft.com/office/officeart/2005/8/layout/matrix1"/>
    <dgm:cxn modelId="{85720915-AE85-3748-8B0D-5B4E5F44EF2B}" type="presParOf" srcId="{C658E71E-EFE6-2F4C-8080-54470BE866F5}" destId="{938C2888-62DE-CB46-A1B6-18BF1D3EDE6E}" srcOrd="3" destOrd="0" presId="urn:microsoft.com/office/officeart/2005/8/layout/matrix1"/>
    <dgm:cxn modelId="{8B200A94-B1E6-7C46-B319-633BCD521944}" type="presParOf" srcId="{C658E71E-EFE6-2F4C-8080-54470BE866F5}" destId="{FFC82119-0E89-AF4A-83AA-8909BB2C8742}" srcOrd="4" destOrd="0" presId="urn:microsoft.com/office/officeart/2005/8/layout/matrix1"/>
    <dgm:cxn modelId="{2F85EE61-AAAB-0849-A652-332143068AB9}" type="presParOf" srcId="{C658E71E-EFE6-2F4C-8080-54470BE866F5}" destId="{AA16F7E5-6609-1C42-94E6-FEA493DB6165}" srcOrd="5" destOrd="0" presId="urn:microsoft.com/office/officeart/2005/8/layout/matrix1"/>
    <dgm:cxn modelId="{23EC5E26-B8DF-5D43-A4A8-0B6493562C13}" type="presParOf" srcId="{C658E71E-EFE6-2F4C-8080-54470BE866F5}" destId="{DA359962-7703-BF40-BB2C-0ECC2CAA7AD0}" srcOrd="6" destOrd="0" presId="urn:microsoft.com/office/officeart/2005/8/layout/matrix1"/>
    <dgm:cxn modelId="{CAFEC395-FB7E-C740-A63B-F2C31ADCB9B6}" type="presParOf" srcId="{C658E71E-EFE6-2F4C-8080-54470BE866F5}" destId="{E33514D8-E1F7-2948-A745-FC159CC65D9A}" srcOrd="7" destOrd="0" presId="urn:microsoft.com/office/officeart/2005/8/layout/matrix1"/>
    <dgm:cxn modelId="{402024D8-9732-B344-81EE-6725799A89E3}" type="presParOf" srcId="{990E10AE-6931-DF42-943D-D2D79C5D80CA}" destId="{A08985A1-7294-714A-BF22-754079885CA9}" srcOrd="1" destOrd="0" presId="urn:microsoft.com/office/officeart/2005/8/layout/matrix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BFFCE8-7AAA-4520-B8F5-2E759760602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A81983-2113-4D12-92C5-141DC77344B9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Panton" panose="00000500000000000000" pitchFamily="50" charset="0"/>
            </a:rPr>
            <a:t>Interpretación del código de Conducta</a:t>
          </a:r>
          <a:endParaRPr lang="es-ES" b="1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8ACEF153-C9A4-4443-9266-6066AE2718B6}" type="parTrans" cxnId="{0301F759-2F18-4923-9582-D62B25A46F53}">
      <dgm:prSet/>
      <dgm:spPr/>
      <dgm:t>
        <a:bodyPr/>
        <a:lstStyle/>
        <a:p>
          <a:endParaRPr lang="es-ES"/>
        </a:p>
      </dgm:t>
    </dgm:pt>
    <dgm:pt modelId="{EB404460-ADA0-4C28-9BED-DAA68F88A7F6}" type="sibTrans" cxnId="{0301F759-2F18-4923-9582-D62B25A46F53}">
      <dgm:prSet/>
      <dgm:spPr/>
      <dgm:t>
        <a:bodyPr/>
        <a:lstStyle/>
        <a:p>
          <a:endParaRPr lang="es-ES"/>
        </a:p>
      </dgm:t>
    </dgm:pt>
    <dgm:pt modelId="{2282BB44-5EA2-40A7-8F99-C9670D090233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Panton" panose="00000500000000000000" pitchFamily="50" charset="0"/>
            </a:rPr>
            <a:t>El </a:t>
          </a:r>
          <a:r>
            <a:rPr lang="es-ES" u="sng" dirty="0" smtClean="0">
              <a:solidFill>
                <a:schemeClr val="tx1"/>
              </a:solidFill>
              <a:latin typeface="Panton" panose="00000500000000000000" pitchFamily="50" charset="0"/>
            </a:rPr>
            <a:t>Órgano Interno de Control </a:t>
          </a:r>
          <a:r>
            <a:rPr lang="es-ES" dirty="0" smtClean="0">
              <a:solidFill>
                <a:schemeClr val="tx1"/>
              </a:solidFill>
              <a:latin typeface="Panton" panose="00000500000000000000" pitchFamily="50" charset="0"/>
            </a:rPr>
            <a:t>y en el </a:t>
          </a:r>
          <a:r>
            <a:rPr lang="es-ES" u="sng" dirty="0" smtClean="0">
              <a:solidFill>
                <a:schemeClr val="tx1"/>
              </a:solidFill>
              <a:latin typeface="Panton" panose="00000500000000000000" pitchFamily="50" charset="0"/>
            </a:rPr>
            <a:t>Enlace de Ética </a:t>
          </a:r>
          <a:r>
            <a:rPr lang="es-ES" dirty="0" smtClean="0">
              <a:solidFill>
                <a:schemeClr val="tx1"/>
              </a:solidFill>
              <a:latin typeface="Panton" panose="00000500000000000000" pitchFamily="50" charset="0"/>
            </a:rPr>
            <a:t>en la Comisión del Agua del Estado de Veracruz, quienes estén legitimados para la interpretación, consulta y asesoría al Código de Conducta</a:t>
          </a:r>
          <a:endParaRPr lang="es-ES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3F77D8A1-3C14-4CF9-94DE-85777E388A2A}" type="parTrans" cxnId="{0C27C406-1C30-4F0F-81F9-E1956AF26539}">
      <dgm:prSet/>
      <dgm:spPr/>
      <dgm:t>
        <a:bodyPr/>
        <a:lstStyle/>
        <a:p>
          <a:endParaRPr lang="es-ES"/>
        </a:p>
      </dgm:t>
    </dgm:pt>
    <dgm:pt modelId="{5CFC9C38-ACCD-42C2-AE45-7618E2E88C1D}" type="sibTrans" cxnId="{0C27C406-1C30-4F0F-81F9-E1956AF26539}">
      <dgm:prSet/>
      <dgm:spPr/>
      <dgm:t>
        <a:bodyPr/>
        <a:lstStyle/>
        <a:p>
          <a:endParaRPr lang="es-ES"/>
        </a:p>
      </dgm:t>
    </dgm:pt>
    <dgm:pt modelId="{C1089078-1485-4C6F-8E87-1563B24E8A3D}" type="pres">
      <dgm:prSet presAssocID="{FCBFFCE8-7AAA-4520-B8F5-2E75976060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5E0D77-B406-4074-AB21-029DD464D15F}" type="pres">
      <dgm:prSet presAssocID="{91A81983-2113-4D12-92C5-141DC77344B9}" presName="linNode" presStyleCnt="0"/>
      <dgm:spPr/>
    </dgm:pt>
    <dgm:pt modelId="{B7509A68-B52A-43DB-85F6-7F6AB10CB052}" type="pres">
      <dgm:prSet presAssocID="{91A81983-2113-4D12-92C5-141DC77344B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53D54-7F8D-4F5A-A1D4-016200E89DBB}" type="pres">
      <dgm:prSet presAssocID="{91A81983-2113-4D12-92C5-141DC77344B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A5C606-AE6E-455B-9DE8-0EAE2DA46961}" type="presOf" srcId="{91A81983-2113-4D12-92C5-141DC77344B9}" destId="{B7509A68-B52A-43DB-85F6-7F6AB10CB052}" srcOrd="0" destOrd="0" presId="urn:microsoft.com/office/officeart/2005/8/layout/vList6"/>
    <dgm:cxn modelId="{F70A1F08-6CF8-483F-88BF-05A6F29CFDEE}" type="presOf" srcId="{2282BB44-5EA2-40A7-8F99-C9670D090233}" destId="{7EC53D54-7F8D-4F5A-A1D4-016200E89DBB}" srcOrd="0" destOrd="0" presId="urn:microsoft.com/office/officeart/2005/8/layout/vList6"/>
    <dgm:cxn modelId="{0301F759-2F18-4923-9582-D62B25A46F53}" srcId="{FCBFFCE8-7AAA-4520-B8F5-2E7597606027}" destId="{91A81983-2113-4D12-92C5-141DC77344B9}" srcOrd="0" destOrd="0" parTransId="{8ACEF153-C9A4-4443-9266-6066AE2718B6}" sibTransId="{EB404460-ADA0-4C28-9BED-DAA68F88A7F6}"/>
    <dgm:cxn modelId="{0C27C406-1C30-4F0F-81F9-E1956AF26539}" srcId="{91A81983-2113-4D12-92C5-141DC77344B9}" destId="{2282BB44-5EA2-40A7-8F99-C9670D090233}" srcOrd="0" destOrd="0" parTransId="{3F77D8A1-3C14-4CF9-94DE-85777E388A2A}" sibTransId="{5CFC9C38-ACCD-42C2-AE45-7618E2E88C1D}"/>
    <dgm:cxn modelId="{301729AE-BDB6-4F2C-92AF-694F19DCADBD}" type="presOf" srcId="{FCBFFCE8-7AAA-4520-B8F5-2E7597606027}" destId="{C1089078-1485-4C6F-8E87-1563B24E8A3D}" srcOrd="0" destOrd="0" presId="urn:microsoft.com/office/officeart/2005/8/layout/vList6"/>
    <dgm:cxn modelId="{547677B6-8E50-4CB1-914B-5872A573F341}" type="presParOf" srcId="{C1089078-1485-4C6F-8E87-1563B24E8A3D}" destId="{DB5E0D77-B406-4074-AB21-029DD464D15F}" srcOrd="0" destOrd="0" presId="urn:microsoft.com/office/officeart/2005/8/layout/vList6"/>
    <dgm:cxn modelId="{0C20096D-9C00-428E-83D5-A7D0AB05A579}" type="presParOf" srcId="{DB5E0D77-B406-4074-AB21-029DD464D15F}" destId="{B7509A68-B52A-43DB-85F6-7F6AB10CB052}" srcOrd="0" destOrd="0" presId="urn:microsoft.com/office/officeart/2005/8/layout/vList6"/>
    <dgm:cxn modelId="{6C2B105E-D5F0-4F26-A0FA-E31884F87591}" type="presParOf" srcId="{DB5E0D77-B406-4074-AB21-029DD464D15F}" destId="{7EC53D54-7F8D-4F5A-A1D4-016200E89D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3DB16A-8B38-47AF-B35D-AB0D76CAF6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0E87F-753D-470A-A34E-125E284A344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>
              <a:latin typeface="Panton" panose="00000500000000000000" pitchFamily="50" charset="0"/>
            </a:rPr>
            <a:t>Políticas de cumplimiento. Las y los Servidores Públicos de la CAEV</a:t>
          </a:r>
          <a:endParaRPr lang="es-ES" sz="1800" dirty="0">
            <a:latin typeface="Panton" panose="00000500000000000000" pitchFamily="50" charset="0"/>
          </a:endParaRPr>
        </a:p>
      </dgm:t>
    </dgm:pt>
    <dgm:pt modelId="{02DD43C5-59EA-49F3-B522-161DEDE36ADF}" type="parTrans" cxnId="{2A22A31C-BCA0-4BCF-8E01-1761BD7E998F}">
      <dgm:prSet/>
      <dgm:spPr/>
      <dgm:t>
        <a:bodyPr/>
        <a:lstStyle/>
        <a:p>
          <a:endParaRPr lang="es-ES"/>
        </a:p>
      </dgm:t>
    </dgm:pt>
    <dgm:pt modelId="{A3D99F57-8F2F-47D9-978B-EE9FC51C1649}" type="sibTrans" cxnId="{2A22A31C-BCA0-4BCF-8E01-1761BD7E998F}">
      <dgm:prSet/>
      <dgm:spPr/>
      <dgm:t>
        <a:bodyPr/>
        <a:lstStyle/>
        <a:p>
          <a:endParaRPr lang="es-ES"/>
        </a:p>
      </dgm:t>
    </dgm:pt>
    <dgm:pt modelId="{90F687ED-23F6-49EB-B785-4292BDC8E9B3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a) Cumplir puntualmente las leyes, reglamentos, códigos, protocolos y directrices aplicables, en el marco de sus funciones</a:t>
          </a:r>
          <a:endParaRPr lang="es-ES" dirty="0">
            <a:latin typeface="Panton" panose="00000500000000000000" pitchFamily="50" charset="0"/>
          </a:endParaRPr>
        </a:p>
      </dgm:t>
    </dgm:pt>
    <dgm:pt modelId="{84287457-DC9E-41A2-AC47-D605014E941D}" type="parTrans" cxnId="{8E2949DB-9F22-49CB-AB15-9129EBCA068D}">
      <dgm:prSet/>
      <dgm:spPr/>
      <dgm:t>
        <a:bodyPr/>
        <a:lstStyle/>
        <a:p>
          <a:endParaRPr lang="es-ES"/>
        </a:p>
      </dgm:t>
    </dgm:pt>
    <dgm:pt modelId="{20C0B43B-48BC-445D-97F1-3B790AA8A843}" type="sibTrans" cxnId="{8E2949DB-9F22-49CB-AB15-9129EBCA068D}">
      <dgm:prSet/>
      <dgm:spPr/>
      <dgm:t>
        <a:bodyPr/>
        <a:lstStyle/>
        <a:p>
          <a:endParaRPr lang="es-ES"/>
        </a:p>
      </dgm:t>
    </dgm:pt>
    <dgm:pt modelId="{64CB4382-3A1C-43D8-A86E-F13DE99B9711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>
              <a:latin typeface="Panton" panose="00000500000000000000" pitchFamily="50" charset="0"/>
            </a:rPr>
            <a:t>Responsabilidades del Funcionariado Público. El personal de la CAEV tiene la responsabilidad de</a:t>
          </a:r>
          <a:r>
            <a:rPr lang="es-ES" sz="1500" dirty="0" smtClean="0">
              <a:latin typeface="Panton" panose="00000500000000000000" pitchFamily="50" charset="0"/>
            </a:rPr>
            <a:t>:</a:t>
          </a:r>
          <a:endParaRPr lang="es-ES" sz="1500" dirty="0">
            <a:latin typeface="Panton" panose="00000500000000000000" pitchFamily="50" charset="0"/>
          </a:endParaRPr>
        </a:p>
      </dgm:t>
    </dgm:pt>
    <dgm:pt modelId="{AE1C9D55-7C87-4208-943C-C395CCDD9F71}" type="parTrans" cxnId="{9F82E1A7-05B0-4CB8-A95C-A5D5A667AA96}">
      <dgm:prSet/>
      <dgm:spPr/>
      <dgm:t>
        <a:bodyPr/>
        <a:lstStyle/>
        <a:p>
          <a:endParaRPr lang="es-ES"/>
        </a:p>
      </dgm:t>
    </dgm:pt>
    <dgm:pt modelId="{B0E808FC-4FC7-4B67-B3B9-D023BD937865}" type="sibTrans" cxnId="{9F82E1A7-05B0-4CB8-A95C-A5D5A667AA96}">
      <dgm:prSet/>
      <dgm:spPr/>
      <dgm:t>
        <a:bodyPr/>
        <a:lstStyle/>
        <a:p>
          <a:endParaRPr lang="es-ES"/>
        </a:p>
      </dgm:t>
    </dgm:pt>
    <dgm:pt modelId="{53755E18-D2DC-42DF-8F58-AFA91619754D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a) Actuar siempre conforme a las leyes y reglamentos aplicables a este Código y otras políticas, normas y procedimientos de la CAEV</a:t>
          </a:r>
          <a:endParaRPr lang="es-ES" dirty="0">
            <a:latin typeface="Panton" panose="00000500000000000000" pitchFamily="50" charset="0"/>
          </a:endParaRPr>
        </a:p>
      </dgm:t>
    </dgm:pt>
    <dgm:pt modelId="{82558B68-70F6-4EB9-8640-3AC5CA5E2678}" type="parTrans" cxnId="{3AB8D365-09E6-44F7-AD6F-D99FF385E512}">
      <dgm:prSet/>
      <dgm:spPr/>
      <dgm:t>
        <a:bodyPr/>
        <a:lstStyle/>
        <a:p>
          <a:endParaRPr lang="es-ES"/>
        </a:p>
      </dgm:t>
    </dgm:pt>
    <dgm:pt modelId="{C6606730-75A7-4173-B7C9-C0C234452066}" type="sibTrans" cxnId="{3AB8D365-09E6-44F7-AD6F-D99FF385E512}">
      <dgm:prSet/>
      <dgm:spPr/>
      <dgm:t>
        <a:bodyPr/>
        <a:lstStyle/>
        <a:p>
          <a:endParaRPr lang="es-ES"/>
        </a:p>
      </dgm:t>
    </dgm:pt>
    <dgm:pt modelId="{127242B7-BB4B-4682-8257-168F1815ECE5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 b) Solicitar apoyo y/o asesoría al Enlace de Ética cuando tenga interrogantes respecto a la aplicación de las políticas de cumplimiento de este Código de Conducta</a:t>
          </a:r>
          <a:endParaRPr lang="es-ES" dirty="0">
            <a:latin typeface="Panton" panose="00000500000000000000" pitchFamily="50" charset="0"/>
          </a:endParaRPr>
        </a:p>
      </dgm:t>
    </dgm:pt>
    <dgm:pt modelId="{8C82A507-EEE4-4B76-A6B1-5FE9B63DEE91}" type="parTrans" cxnId="{18B0E0B0-2A34-4B72-ACD7-023C46C2955B}">
      <dgm:prSet/>
      <dgm:spPr/>
      <dgm:t>
        <a:bodyPr/>
        <a:lstStyle/>
        <a:p>
          <a:endParaRPr lang="es-ES"/>
        </a:p>
      </dgm:t>
    </dgm:pt>
    <dgm:pt modelId="{2A5F121C-2342-4C37-9067-2A8E1CDCA2DA}" type="sibTrans" cxnId="{18B0E0B0-2A34-4B72-ACD7-023C46C2955B}">
      <dgm:prSet/>
      <dgm:spPr/>
      <dgm:t>
        <a:bodyPr/>
        <a:lstStyle/>
        <a:p>
          <a:endParaRPr lang="es-ES"/>
        </a:p>
      </dgm:t>
    </dgm:pt>
    <dgm:pt modelId="{62889A5D-36E9-445C-A206-BA793C96B466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dirty="0" smtClean="0">
              <a:latin typeface="Panton" panose="00000500000000000000" pitchFamily="50" charset="0"/>
            </a:rPr>
            <a:t>El personal directivo de la CAEV, tiene la responsabilidad de: </a:t>
          </a:r>
          <a:endParaRPr lang="es-ES" sz="1800" dirty="0">
            <a:latin typeface="Panton" panose="00000500000000000000" pitchFamily="50" charset="0"/>
          </a:endParaRPr>
        </a:p>
      </dgm:t>
    </dgm:pt>
    <dgm:pt modelId="{9CFF4E86-79B0-4789-9EBB-249035714CBB}" type="parTrans" cxnId="{25573BA2-94EF-468C-8DBE-0F29CE6328CD}">
      <dgm:prSet/>
      <dgm:spPr/>
      <dgm:t>
        <a:bodyPr/>
        <a:lstStyle/>
        <a:p>
          <a:endParaRPr lang="es-ES"/>
        </a:p>
      </dgm:t>
    </dgm:pt>
    <dgm:pt modelId="{6BDCE366-C4C6-4488-800B-292BFE664CFB}" type="sibTrans" cxnId="{25573BA2-94EF-468C-8DBE-0F29CE6328CD}">
      <dgm:prSet/>
      <dgm:spPr/>
      <dgm:t>
        <a:bodyPr/>
        <a:lstStyle/>
        <a:p>
          <a:endParaRPr lang="es-ES"/>
        </a:p>
      </dgm:t>
    </dgm:pt>
    <dgm:pt modelId="{6BA71977-8E13-4AA7-832D-8EDF900CAFA1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1) Guiar son su ejemplo y comportarse con integridad como modelo con el funcionariado público</a:t>
          </a:r>
          <a:endParaRPr lang="es-ES" dirty="0">
            <a:latin typeface="Panton" panose="00000500000000000000" pitchFamily="50" charset="0"/>
          </a:endParaRPr>
        </a:p>
      </dgm:t>
    </dgm:pt>
    <dgm:pt modelId="{F13C0940-F8FB-44CB-B92A-39FF662245D4}" type="parTrans" cxnId="{C12E824C-25C9-4EEA-9A2E-E64115EF6FE4}">
      <dgm:prSet/>
      <dgm:spPr/>
      <dgm:t>
        <a:bodyPr/>
        <a:lstStyle/>
        <a:p>
          <a:endParaRPr lang="es-ES"/>
        </a:p>
      </dgm:t>
    </dgm:pt>
    <dgm:pt modelId="{01F00A80-47C5-4FD5-BB0A-98BDFF216444}" type="sibTrans" cxnId="{C12E824C-25C9-4EEA-9A2E-E64115EF6FE4}">
      <dgm:prSet/>
      <dgm:spPr/>
      <dgm:t>
        <a:bodyPr/>
        <a:lstStyle/>
        <a:p>
          <a:endParaRPr lang="es-ES"/>
        </a:p>
      </dgm:t>
    </dgm:pt>
    <dgm:pt modelId="{9DB8757C-87A4-4272-9D82-40CE2F0BA027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3) Fomentar una cultura de ética y de respeto a la legalidad que aliente al funcionariado público a manifestar sus denuncias por incumplimiento al Código de Ética, al Código de Conducta y prohíba las represalias o censuras </a:t>
          </a:r>
          <a:endParaRPr lang="es-ES" dirty="0">
            <a:latin typeface="Panton" panose="00000500000000000000" pitchFamily="50" charset="0"/>
          </a:endParaRPr>
        </a:p>
      </dgm:t>
    </dgm:pt>
    <dgm:pt modelId="{44831C9C-F0FE-4E95-9A65-927CE7CCB228}" type="parTrans" cxnId="{67C32D08-BF8C-43C8-9468-7C35FF3CF6CC}">
      <dgm:prSet/>
      <dgm:spPr/>
      <dgm:t>
        <a:bodyPr/>
        <a:lstStyle/>
        <a:p>
          <a:endParaRPr lang="es-ES"/>
        </a:p>
      </dgm:t>
    </dgm:pt>
    <dgm:pt modelId="{527EB0FD-48C2-4913-9C26-D2B1CF660B56}" type="sibTrans" cxnId="{67C32D08-BF8C-43C8-9468-7C35FF3CF6CC}">
      <dgm:prSet/>
      <dgm:spPr/>
      <dgm:t>
        <a:bodyPr/>
        <a:lstStyle/>
        <a:p>
          <a:endParaRPr lang="es-ES"/>
        </a:p>
      </dgm:t>
    </dgm:pt>
    <dgm:pt modelId="{A6F4D7B4-17D6-43B1-AB27-4823EED9D122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b) Conocer los Códigos de Ética y Conducta, y comprometerse con su cumplimiento</a:t>
          </a:r>
          <a:endParaRPr lang="es-ES" dirty="0">
            <a:latin typeface="Panton" panose="00000500000000000000" pitchFamily="50" charset="0"/>
          </a:endParaRPr>
        </a:p>
      </dgm:t>
    </dgm:pt>
    <dgm:pt modelId="{65A3E0E1-E264-4FEF-9CF3-D477681CDF75}" type="parTrans" cxnId="{F660DA14-2BE7-4C40-A478-BCDA56944B2E}">
      <dgm:prSet/>
      <dgm:spPr/>
      <dgm:t>
        <a:bodyPr/>
        <a:lstStyle/>
        <a:p>
          <a:endParaRPr lang="es-ES"/>
        </a:p>
      </dgm:t>
    </dgm:pt>
    <dgm:pt modelId="{3613E4E5-9C4E-4646-BD9C-2E2F8A93439B}" type="sibTrans" cxnId="{F660DA14-2BE7-4C40-A478-BCDA56944B2E}">
      <dgm:prSet/>
      <dgm:spPr/>
      <dgm:t>
        <a:bodyPr/>
        <a:lstStyle/>
        <a:p>
          <a:endParaRPr lang="es-ES"/>
        </a:p>
      </dgm:t>
    </dgm:pt>
    <dgm:pt modelId="{55F9A1AD-4C69-4008-B037-E51565F4BD20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c) Actuar con ética en su función pública, evitando cualquier actividad que pueda ser ilegal</a:t>
          </a:r>
          <a:endParaRPr lang="es-ES" dirty="0">
            <a:latin typeface="Panton" panose="00000500000000000000" pitchFamily="50" charset="0"/>
          </a:endParaRPr>
        </a:p>
      </dgm:t>
    </dgm:pt>
    <dgm:pt modelId="{ACB8884A-548B-43BC-BFC5-CB6A7FCB8635}" type="parTrans" cxnId="{4B3FD1CD-6F6B-4110-B2F8-1A4F9450757B}">
      <dgm:prSet/>
      <dgm:spPr/>
      <dgm:t>
        <a:bodyPr/>
        <a:lstStyle/>
        <a:p>
          <a:endParaRPr lang="es-ES"/>
        </a:p>
      </dgm:t>
    </dgm:pt>
    <dgm:pt modelId="{2BD29092-8DAD-4C46-AC44-BB711B6DEA9C}" type="sibTrans" cxnId="{4B3FD1CD-6F6B-4110-B2F8-1A4F9450757B}">
      <dgm:prSet/>
      <dgm:spPr/>
      <dgm:t>
        <a:bodyPr/>
        <a:lstStyle/>
        <a:p>
          <a:endParaRPr lang="es-ES"/>
        </a:p>
      </dgm:t>
    </dgm:pt>
    <dgm:pt modelId="{18FB094E-92EB-40EC-ADFD-7A9F507CA760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c) Hacer sugerencias a través del Enlace de Ética cuando interrogantes respecto a la aplicación de las políticas de cumplimiento de este Código de Conducta</a:t>
          </a:r>
          <a:endParaRPr lang="es-ES" dirty="0">
            <a:latin typeface="Panton" panose="00000500000000000000" pitchFamily="50" charset="0"/>
          </a:endParaRPr>
        </a:p>
      </dgm:t>
    </dgm:pt>
    <dgm:pt modelId="{8A31FE42-F02D-4740-84A6-8D3C469746CD}" type="parTrans" cxnId="{E2C7E306-D889-4499-9F07-A073FD6B52E5}">
      <dgm:prSet/>
      <dgm:spPr/>
      <dgm:t>
        <a:bodyPr/>
        <a:lstStyle/>
        <a:p>
          <a:endParaRPr lang="es-ES"/>
        </a:p>
      </dgm:t>
    </dgm:pt>
    <dgm:pt modelId="{AE835598-5722-495F-8944-A88BEDB7686A}" type="sibTrans" cxnId="{E2C7E306-D889-4499-9F07-A073FD6B52E5}">
      <dgm:prSet/>
      <dgm:spPr/>
      <dgm:t>
        <a:bodyPr/>
        <a:lstStyle/>
        <a:p>
          <a:endParaRPr lang="es-ES"/>
        </a:p>
      </dgm:t>
    </dgm:pt>
    <dgm:pt modelId="{E8947124-A0B0-4F17-A1B9-A6CBC7974293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2) Proporcionar las herramientas necesarias que promuevan la comprensión y cumplimiento de este Código de Conducta a las y los servidores públicos a través de la capacitación</a:t>
          </a:r>
          <a:endParaRPr lang="es-ES" dirty="0">
            <a:latin typeface="Panton" panose="00000500000000000000" pitchFamily="50" charset="0"/>
          </a:endParaRPr>
        </a:p>
      </dgm:t>
    </dgm:pt>
    <dgm:pt modelId="{B69E59FD-A455-46D3-8C32-1C89C4BCC6E4}" type="parTrans" cxnId="{5D3BC3D9-F964-4E36-9F68-74CD5D8F887C}">
      <dgm:prSet/>
      <dgm:spPr/>
      <dgm:t>
        <a:bodyPr/>
        <a:lstStyle/>
        <a:p>
          <a:endParaRPr lang="es-ES"/>
        </a:p>
      </dgm:t>
    </dgm:pt>
    <dgm:pt modelId="{F872913F-DCD0-4777-8B1E-7DA7DB705A70}" type="sibTrans" cxnId="{5D3BC3D9-F964-4E36-9F68-74CD5D8F887C}">
      <dgm:prSet/>
      <dgm:spPr/>
      <dgm:t>
        <a:bodyPr/>
        <a:lstStyle/>
        <a:p>
          <a:endParaRPr lang="es-ES"/>
        </a:p>
      </dgm:t>
    </dgm:pt>
    <dgm:pt modelId="{566ECC08-4D4D-4AA4-9C35-947E2A913FC2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latin typeface="Panton" panose="00000500000000000000" pitchFamily="50" charset="0"/>
            </a:rPr>
            <a:t>4) Evaluar y, según sea apropiado, reconocer al personal que cumpla y promueva la cultura de la legalidad y el comportamiento ético en su actuar</a:t>
          </a:r>
          <a:endParaRPr lang="es-ES" dirty="0">
            <a:latin typeface="Panton" panose="00000500000000000000" pitchFamily="50" charset="0"/>
          </a:endParaRPr>
        </a:p>
      </dgm:t>
    </dgm:pt>
    <dgm:pt modelId="{38D42DB5-ED47-47A9-9020-B27C293976D1}" type="parTrans" cxnId="{0EE0D59E-9A71-458A-B866-F21458B0805D}">
      <dgm:prSet/>
      <dgm:spPr/>
      <dgm:t>
        <a:bodyPr/>
        <a:lstStyle/>
        <a:p>
          <a:endParaRPr lang="es-ES"/>
        </a:p>
      </dgm:t>
    </dgm:pt>
    <dgm:pt modelId="{E79DCBA3-F78B-41F3-B24C-4CD89699FB59}" type="sibTrans" cxnId="{0EE0D59E-9A71-458A-B866-F21458B0805D}">
      <dgm:prSet/>
      <dgm:spPr/>
      <dgm:t>
        <a:bodyPr/>
        <a:lstStyle/>
        <a:p>
          <a:endParaRPr lang="es-ES"/>
        </a:p>
      </dgm:t>
    </dgm:pt>
    <dgm:pt modelId="{D682EBA8-0AD1-4BED-8119-C6865DC0C988}" type="pres">
      <dgm:prSet presAssocID="{6D3DB16A-8B38-47AF-B35D-AB0D76CAF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C511F1-BBEE-4E12-B047-0BA3210AB7F3}" type="pres">
      <dgm:prSet presAssocID="{3BE0E87F-753D-470A-A34E-125E284A344D}" presName="linNode" presStyleCnt="0"/>
      <dgm:spPr/>
    </dgm:pt>
    <dgm:pt modelId="{A04F00DD-4389-47C3-900E-15E84155D9A6}" type="pres">
      <dgm:prSet presAssocID="{3BE0E87F-753D-470A-A34E-125E284A34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76CAC-EC6A-4B91-8A71-08AD60F05EAF}" type="pres">
      <dgm:prSet presAssocID="{3BE0E87F-753D-470A-A34E-125E284A34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D54303-09EF-4F62-B08F-8081FE930B8F}" type="pres">
      <dgm:prSet presAssocID="{A3D99F57-8F2F-47D9-978B-EE9FC51C1649}" presName="sp" presStyleCnt="0"/>
      <dgm:spPr/>
    </dgm:pt>
    <dgm:pt modelId="{277F91C5-6096-47F1-910F-60D9FD20D5B5}" type="pres">
      <dgm:prSet presAssocID="{64CB4382-3A1C-43D8-A86E-F13DE99B9711}" presName="linNode" presStyleCnt="0"/>
      <dgm:spPr/>
    </dgm:pt>
    <dgm:pt modelId="{84273838-F17B-4EC1-9CD2-E02C89864614}" type="pres">
      <dgm:prSet presAssocID="{64CB4382-3A1C-43D8-A86E-F13DE99B971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E2E51-5879-4130-A10F-94349FA69C06}" type="pres">
      <dgm:prSet presAssocID="{64CB4382-3A1C-43D8-A86E-F13DE99B971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388E7A-E1EB-458D-A4B0-4C632B40E792}" type="pres">
      <dgm:prSet presAssocID="{B0E808FC-4FC7-4B67-B3B9-D023BD937865}" presName="sp" presStyleCnt="0"/>
      <dgm:spPr/>
    </dgm:pt>
    <dgm:pt modelId="{1D2844CD-55B6-46DA-ACD8-3B6E3171DFCD}" type="pres">
      <dgm:prSet presAssocID="{62889A5D-36E9-445C-A206-BA793C96B466}" presName="linNode" presStyleCnt="0"/>
      <dgm:spPr/>
    </dgm:pt>
    <dgm:pt modelId="{C607F1E9-EABA-4E68-8C10-41CB1B2C5324}" type="pres">
      <dgm:prSet presAssocID="{62889A5D-36E9-445C-A206-BA793C96B4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864EB-7F59-485C-B8AF-3C6FF3816FB6}" type="pres">
      <dgm:prSet presAssocID="{62889A5D-36E9-445C-A206-BA793C96B46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D7297F-54BB-4F44-BE89-513D8C467580}" type="presOf" srcId="{E8947124-A0B0-4F17-A1B9-A6CBC7974293}" destId="{FC4864EB-7F59-485C-B8AF-3C6FF3816FB6}" srcOrd="0" destOrd="1" presId="urn:microsoft.com/office/officeart/2005/8/layout/vList5"/>
    <dgm:cxn modelId="{0EE0D59E-9A71-458A-B866-F21458B0805D}" srcId="{62889A5D-36E9-445C-A206-BA793C96B466}" destId="{566ECC08-4D4D-4AA4-9C35-947E2A913FC2}" srcOrd="3" destOrd="0" parTransId="{38D42DB5-ED47-47A9-9020-B27C293976D1}" sibTransId="{E79DCBA3-F78B-41F3-B24C-4CD89699FB59}"/>
    <dgm:cxn modelId="{E2C7E306-D889-4499-9F07-A073FD6B52E5}" srcId="{64CB4382-3A1C-43D8-A86E-F13DE99B9711}" destId="{18FB094E-92EB-40EC-ADFD-7A9F507CA760}" srcOrd="2" destOrd="0" parTransId="{8A31FE42-F02D-4740-84A6-8D3C469746CD}" sibTransId="{AE835598-5722-495F-8944-A88BEDB7686A}"/>
    <dgm:cxn modelId="{67C32D08-BF8C-43C8-9468-7C35FF3CF6CC}" srcId="{62889A5D-36E9-445C-A206-BA793C96B466}" destId="{9DB8757C-87A4-4272-9D82-40CE2F0BA027}" srcOrd="2" destOrd="0" parTransId="{44831C9C-F0FE-4E95-9A65-927CE7CCB228}" sibTransId="{527EB0FD-48C2-4913-9C26-D2B1CF660B56}"/>
    <dgm:cxn modelId="{8E2949DB-9F22-49CB-AB15-9129EBCA068D}" srcId="{3BE0E87F-753D-470A-A34E-125E284A344D}" destId="{90F687ED-23F6-49EB-B785-4292BDC8E9B3}" srcOrd="0" destOrd="0" parTransId="{84287457-DC9E-41A2-AC47-D605014E941D}" sibTransId="{20C0B43B-48BC-445D-97F1-3B790AA8A843}"/>
    <dgm:cxn modelId="{C12E824C-25C9-4EEA-9A2E-E64115EF6FE4}" srcId="{62889A5D-36E9-445C-A206-BA793C96B466}" destId="{6BA71977-8E13-4AA7-832D-8EDF900CAFA1}" srcOrd="0" destOrd="0" parTransId="{F13C0940-F8FB-44CB-B92A-39FF662245D4}" sibTransId="{01F00A80-47C5-4FD5-BB0A-98BDFF216444}"/>
    <dgm:cxn modelId="{5D3BC3D9-F964-4E36-9F68-74CD5D8F887C}" srcId="{62889A5D-36E9-445C-A206-BA793C96B466}" destId="{E8947124-A0B0-4F17-A1B9-A6CBC7974293}" srcOrd="1" destOrd="0" parTransId="{B69E59FD-A455-46D3-8C32-1C89C4BCC6E4}" sibTransId="{F872913F-DCD0-4777-8B1E-7DA7DB705A70}"/>
    <dgm:cxn modelId="{25573BA2-94EF-468C-8DBE-0F29CE6328CD}" srcId="{6D3DB16A-8B38-47AF-B35D-AB0D76CAF69D}" destId="{62889A5D-36E9-445C-A206-BA793C96B466}" srcOrd="2" destOrd="0" parTransId="{9CFF4E86-79B0-4789-9EBB-249035714CBB}" sibTransId="{6BDCE366-C4C6-4488-800B-292BFE664CFB}"/>
    <dgm:cxn modelId="{2A22A31C-BCA0-4BCF-8E01-1761BD7E998F}" srcId="{6D3DB16A-8B38-47AF-B35D-AB0D76CAF69D}" destId="{3BE0E87F-753D-470A-A34E-125E284A344D}" srcOrd="0" destOrd="0" parTransId="{02DD43C5-59EA-49F3-B522-161DEDE36ADF}" sibTransId="{A3D99F57-8F2F-47D9-978B-EE9FC51C1649}"/>
    <dgm:cxn modelId="{483DC436-68CF-433F-A615-DD444F4A7DD6}" type="presOf" srcId="{62889A5D-36E9-445C-A206-BA793C96B466}" destId="{C607F1E9-EABA-4E68-8C10-41CB1B2C5324}" srcOrd="0" destOrd="0" presId="urn:microsoft.com/office/officeart/2005/8/layout/vList5"/>
    <dgm:cxn modelId="{57CAA2BD-A594-497B-A585-1B62A0BAD399}" type="presOf" srcId="{A6F4D7B4-17D6-43B1-AB27-4823EED9D122}" destId="{31176CAC-EC6A-4B91-8A71-08AD60F05EAF}" srcOrd="0" destOrd="1" presId="urn:microsoft.com/office/officeart/2005/8/layout/vList5"/>
    <dgm:cxn modelId="{F660DA14-2BE7-4C40-A478-BCDA56944B2E}" srcId="{3BE0E87F-753D-470A-A34E-125E284A344D}" destId="{A6F4D7B4-17D6-43B1-AB27-4823EED9D122}" srcOrd="1" destOrd="0" parTransId="{65A3E0E1-E264-4FEF-9CF3-D477681CDF75}" sibTransId="{3613E4E5-9C4E-4646-BD9C-2E2F8A93439B}"/>
    <dgm:cxn modelId="{19A8143F-B73B-42D4-9A45-25A21B8D1C2B}" type="presOf" srcId="{566ECC08-4D4D-4AA4-9C35-947E2A913FC2}" destId="{FC4864EB-7F59-485C-B8AF-3C6FF3816FB6}" srcOrd="0" destOrd="3" presId="urn:microsoft.com/office/officeart/2005/8/layout/vList5"/>
    <dgm:cxn modelId="{EA2BBBCE-5EEF-4FF1-83FA-92D8F85DD0A6}" type="presOf" srcId="{18FB094E-92EB-40EC-ADFD-7A9F507CA760}" destId="{AE6E2E51-5879-4130-A10F-94349FA69C06}" srcOrd="0" destOrd="2" presId="urn:microsoft.com/office/officeart/2005/8/layout/vList5"/>
    <dgm:cxn modelId="{1843D51E-A9ED-43BA-A4C2-0BC1079C63FC}" type="presOf" srcId="{90F687ED-23F6-49EB-B785-4292BDC8E9B3}" destId="{31176CAC-EC6A-4B91-8A71-08AD60F05EAF}" srcOrd="0" destOrd="0" presId="urn:microsoft.com/office/officeart/2005/8/layout/vList5"/>
    <dgm:cxn modelId="{18B0E0B0-2A34-4B72-ACD7-023C46C2955B}" srcId="{64CB4382-3A1C-43D8-A86E-F13DE99B9711}" destId="{127242B7-BB4B-4682-8257-168F1815ECE5}" srcOrd="1" destOrd="0" parTransId="{8C82A507-EEE4-4B76-A6B1-5FE9B63DEE91}" sibTransId="{2A5F121C-2342-4C37-9067-2A8E1CDCA2DA}"/>
    <dgm:cxn modelId="{CC94B509-5144-4B14-AB48-8A4A36C4F216}" type="presOf" srcId="{6BA71977-8E13-4AA7-832D-8EDF900CAFA1}" destId="{FC4864EB-7F59-485C-B8AF-3C6FF3816FB6}" srcOrd="0" destOrd="0" presId="urn:microsoft.com/office/officeart/2005/8/layout/vList5"/>
    <dgm:cxn modelId="{F4C994B5-EAFF-44FA-88C5-68FDEC8EF117}" type="presOf" srcId="{64CB4382-3A1C-43D8-A86E-F13DE99B9711}" destId="{84273838-F17B-4EC1-9CD2-E02C89864614}" srcOrd="0" destOrd="0" presId="urn:microsoft.com/office/officeart/2005/8/layout/vList5"/>
    <dgm:cxn modelId="{0DFE87A1-83FA-4734-BBDD-E875758308CA}" type="presOf" srcId="{127242B7-BB4B-4682-8257-168F1815ECE5}" destId="{AE6E2E51-5879-4130-A10F-94349FA69C06}" srcOrd="0" destOrd="1" presId="urn:microsoft.com/office/officeart/2005/8/layout/vList5"/>
    <dgm:cxn modelId="{640E1BB7-5E80-4519-9ADD-0C51EE8BA270}" type="presOf" srcId="{3BE0E87F-753D-470A-A34E-125E284A344D}" destId="{A04F00DD-4389-47C3-900E-15E84155D9A6}" srcOrd="0" destOrd="0" presId="urn:microsoft.com/office/officeart/2005/8/layout/vList5"/>
    <dgm:cxn modelId="{A3D354BB-E591-4A60-90AF-503ECAA2854C}" type="presOf" srcId="{53755E18-D2DC-42DF-8F58-AFA91619754D}" destId="{AE6E2E51-5879-4130-A10F-94349FA69C06}" srcOrd="0" destOrd="0" presId="urn:microsoft.com/office/officeart/2005/8/layout/vList5"/>
    <dgm:cxn modelId="{FA2E32E7-ACB6-4801-9C1B-DF98D9E18F75}" type="presOf" srcId="{55F9A1AD-4C69-4008-B037-E51565F4BD20}" destId="{31176CAC-EC6A-4B91-8A71-08AD60F05EAF}" srcOrd="0" destOrd="2" presId="urn:microsoft.com/office/officeart/2005/8/layout/vList5"/>
    <dgm:cxn modelId="{3AB8D365-09E6-44F7-AD6F-D99FF385E512}" srcId="{64CB4382-3A1C-43D8-A86E-F13DE99B9711}" destId="{53755E18-D2DC-42DF-8F58-AFA91619754D}" srcOrd="0" destOrd="0" parTransId="{82558B68-70F6-4EB9-8640-3AC5CA5E2678}" sibTransId="{C6606730-75A7-4173-B7C9-C0C234452066}"/>
    <dgm:cxn modelId="{3CC194D5-0337-4818-96D6-AB5CCDAE5563}" type="presOf" srcId="{6D3DB16A-8B38-47AF-B35D-AB0D76CAF69D}" destId="{D682EBA8-0AD1-4BED-8119-C6865DC0C988}" srcOrd="0" destOrd="0" presId="urn:microsoft.com/office/officeart/2005/8/layout/vList5"/>
    <dgm:cxn modelId="{9F82E1A7-05B0-4CB8-A95C-A5D5A667AA96}" srcId="{6D3DB16A-8B38-47AF-B35D-AB0D76CAF69D}" destId="{64CB4382-3A1C-43D8-A86E-F13DE99B9711}" srcOrd="1" destOrd="0" parTransId="{AE1C9D55-7C87-4208-943C-C395CCDD9F71}" sibTransId="{B0E808FC-4FC7-4B67-B3B9-D023BD937865}"/>
    <dgm:cxn modelId="{B2565021-89B8-4F64-AF6B-C8038514F1DD}" type="presOf" srcId="{9DB8757C-87A4-4272-9D82-40CE2F0BA027}" destId="{FC4864EB-7F59-485C-B8AF-3C6FF3816FB6}" srcOrd="0" destOrd="2" presId="urn:microsoft.com/office/officeart/2005/8/layout/vList5"/>
    <dgm:cxn modelId="{4B3FD1CD-6F6B-4110-B2F8-1A4F9450757B}" srcId="{3BE0E87F-753D-470A-A34E-125E284A344D}" destId="{55F9A1AD-4C69-4008-B037-E51565F4BD20}" srcOrd="2" destOrd="0" parTransId="{ACB8884A-548B-43BC-BFC5-CB6A7FCB8635}" sibTransId="{2BD29092-8DAD-4C46-AC44-BB711B6DEA9C}"/>
    <dgm:cxn modelId="{39A0C5D6-9A76-4EFD-BB7F-837A06D88726}" type="presParOf" srcId="{D682EBA8-0AD1-4BED-8119-C6865DC0C988}" destId="{D1C511F1-BBEE-4E12-B047-0BA3210AB7F3}" srcOrd="0" destOrd="0" presId="urn:microsoft.com/office/officeart/2005/8/layout/vList5"/>
    <dgm:cxn modelId="{4A9887CE-61FB-4A29-AA7A-6A1CCED5909C}" type="presParOf" srcId="{D1C511F1-BBEE-4E12-B047-0BA3210AB7F3}" destId="{A04F00DD-4389-47C3-900E-15E84155D9A6}" srcOrd="0" destOrd="0" presId="urn:microsoft.com/office/officeart/2005/8/layout/vList5"/>
    <dgm:cxn modelId="{A8FA46F4-35DC-41F1-9428-29A2ECA3CA3E}" type="presParOf" srcId="{D1C511F1-BBEE-4E12-B047-0BA3210AB7F3}" destId="{31176CAC-EC6A-4B91-8A71-08AD60F05EAF}" srcOrd="1" destOrd="0" presId="urn:microsoft.com/office/officeart/2005/8/layout/vList5"/>
    <dgm:cxn modelId="{BF256440-07C2-4C21-B699-7B9824A6A429}" type="presParOf" srcId="{D682EBA8-0AD1-4BED-8119-C6865DC0C988}" destId="{CED54303-09EF-4F62-B08F-8081FE930B8F}" srcOrd="1" destOrd="0" presId="urn:microsoft.com/office/officeart/2005/8/layout/vList5"/>
    <dgm:cxn modelId="{EBCE0A13-4EB8-4548-A1EC-3867C8B1805E}" type="presParOf" srcId="{D682EBA8-0AD1-4BED-8119-C6865DC0C988}" destId="{277F91C5-6096-47F1-910F-60D9FD20D5B5}" srcOrd="2" destOrd="0" presId="urn:microsoft.com/office/officeart/2005/8/layout/vList5"/>
    <dgm:cxn modelId="{04A8DC95-D7BD-4B18-A7B2-43822ACF1587}" type="presParOf" srcId="{277F91C5-6096-47F1-910F-60D9FD20D5B5}" destId="{84273838-F17B-4EC1-9CD2-E02C89864614}" srcOrd="0" destOrd="0" presId="urn:microsoft.com/office/officeart/2005/8/layout/vList5"/>
    <dgm:cxn modelId="{4AD36844-0F52-44DF-ADA8-873B0FC9E8B4}" type="presParOf" srcId="{277F91C5-6096-47F1-910F-60D9FD20D5B5}" destId="{AE6E2E51-5879-4130-A10F-94349FA69C06}" srcOrd="1" destOrd="0" presId="urn:microsoft.com/office/officeart/2005/8/layout/vList5"/>
    <dgm:cxn modelId="{633A0003-AC4F-4549-9E13-74ADC7AB64C5}" type="presParOf" srcId="{D682EBA8-0AD1-4BED-8119-C6865DC0C988}" destId="{B8388E7A-E1EB-458D-A4B0-4C632B40E792}" srcOrd="3" destOrd="0" presId="urn:microsoft.com/office/officeart/2005/8/layout/vList5"/>
    <dgm:cxn modelId="{A74C4B73-6D02-4575-9045-F399CD57D85A}" type="presParOf" srcId="{D682EBA8-0AD1-4BED-8119-C6865DC0C988}" destId="{1D2844CD-55B6-46DA-ACD8-3B6E3171DFCD}" srcOrd="4" destOrd="0" presId="urn:microsoft.com/office/officeart/2005/8/layout/vList5"/>
    <dgm:cxn modelId="{F57B84DA-6F54-4CB2-8EE1-F9CA941D078D}" type="presParOf" srcId="{1D2844CD-55B6-46DA-ACD8-3B6E3171DFCD}" destId="{C607F1E9-EABA-4E68-8C10-41CB1B2C5324}" srcOrd="0" destOrd="0" presId="urn:microsoft.com/office/officeart/2005/8/layout/vList5"/>
    <dgm:cxn modelId="{E3E11BBF-9AD3-4628-9DF6-4610F0339FAF}" type="presParOf" srcId="{1D2844CD-55B6-46DA-ACD8-3B6E3171DFCD}" destId="{FC4864EB-7F59-485C-B8AF-3C6FF3816F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2043CA-2C7E-4695-9EFC-F93E6E62F4C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81CBF3-A313-46BB-9BB5-7F007EE2CC40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algn="ctr"/>
          <a:endParaRPr lang="es-ES" sz="1600" dirty="0" smtClean="0">
            <a:latin typeface="Panton" panose="00000500000000000000" pitchFamily="50" charset="0"/>
          </a:endParaRPr>
        </a:p>
        <a:p>
          <a:pPr algn="ctr"/>
          <a:endParaRPr lang="es-ES" sz="2000" b="1" dirty="0" smtClean="0">
            <a:solidFill>
              <a:schemeClr val="tx1"/>
            </a:solidFill>
            <a:latin typeface="Panton" panose="00000500000000000000" pitchFamily="50" charset="0"/>
          </a:endParaRPr>
        </a:p>
        <a:p>
          <a:pPr algn="ctr"/>
          <a:r>
            <a:rPr lang="es-ES" sz="2000" b="1" dirty="0" smtClean="0">
              <a:solidFill>
                <a:schemeClr val="tx1"/>
              </a:solidFill>
              <a:latin typeface="Panton" panose="00000500000000000000" pitchFamily="50" charset="0"/>
            </a:rPr>
            <a:t>Políticas para evitar represalias</a:t>
          </a:r>
          <a:endParaRPr lang="es-ES" sz="2000" b="1" dirty="0">
            <a:solidFill>
              <a:schemeClr val="tx1"/>
            </a:solidFill>
            <a:latin typeface="Panton" panose="00000500000000000000" pitchFamily="50" charset="0"/>
          </a:endParaRPr>
        </a:p>
      </dgm:t>
    </dgm:pt>
    <dgm:pt modelId="{A24491FA-CCEC-4447-A6A4-7AC77A693C96}" type="parTrans" cxnId="{76C48B5B-A0FE-4B14-B87B-B005DF9C39F5}">
      <dgm:prSet/>
      <dgm:spPr/>
      <dgm:t>
        <a:bodyPr/>
        <a:lstStyle/>
        <a:p>
          <a:endParaRPr lang="es-ES"/>
        </a:p>
      </dgm:t>
    </dgm:pt>
    <dgm:pt modelId="{28C1FF6E-852D-44DF-BE6F-1A80F32AF044}" type="sibTrans" cxnId="{76C48B5B-A0FE-4B14-B87B-B005DF9C39F5}">
      <dgm:prSet/>
      <dgm:spPr/>
      <dgm:t>
        <a:bodyPr/>
        <a:lstStyle/>
        <a:p>
          <a:endParaRPr lang="es-ES"/>
        </a:p>
      </dgm:t>
    </dgm:pt>
    <dgm:pt modelId="{9ED44580-FC2C-47F0-869A-AFC6AC863C4A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  <a:latin typeface="Panton" panose="00000500000000000000" pitchFamily="50" charset="0"/>
            </a:rPr>
            <a:t>El funcionariado público de la CAEV, tiene estrictamente prohibido ejercer represalias, castigos u hostigamiento contra cualquier persona al servicio de la administración pública que, de buena fe, realice denuncias respecto al comportamiento ético o al cumplimiento de las responsabilidades</a:t>
          </a:r>
          <a:endParaRPr lang="es-ES" dirty="0">
            <a:solidFill>
              <a:schemeClr val="bg1"/>
            </a:solidFill>
            <a:latin typeface="Panton" panose="00000500000000000000" pitchFamily="50" charset="0"/>
          </a:endParaRPr>
        </a:p>
      </dgm:t>
    </dgm:pt>
    <dgm:pt modelId="{CF491DB9-9B0C-4D76-A5E6-A44F84C65D7F}" type="parTrans" cxnId="{9B23B2DA-535B-466B-BA76-80B7F67338F3}">
      <dgm:prSet/>
      <dgm:spPr/>
      <dgm:t>
        <a:bodyPr/>
        <a:lstStyle/>
        <a:p>
          <a:endParaRPr lang="es-ES"/>
        </a:p>
      </dgm:t>
    </dgm:pt>
    <dgm:pt modelId="{A0478791-E346-4266-9C00-D99EA4F93644}" type="sibTrans" cxnId="{9B23B2DA-535B-466B-BA76-80B7F67338F3}">
      <dgm:prSet/>
      <dgm:spPr/>
      <dgm:t>
        <a:bodyPr/>
        <a:lstStyle/>
        <a:p>
          <a:endParaRPr lang="es-ES"/>
        </a:p>
      </dgm:t>
    </dgm:pt>
    <dgm:pt modelId="{D18E4212-7F2B-476C-B480-B64ABF6DF331}" type="pres">
      <dgm:prSet presAssocID="{FE2043CA-2C7E-4695-9EFC-F93E6E62F4C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96A2F47-DA99-4394-9960-0954F3DC44F0}" type="pres">
      <dgm:prSet presAssocID="{FE2043CA-2C7E-4695-9EFC-F93E6E62F4C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0FCA0-DC69-4F8D-B5DE-2ACA97F5DCF2}" type="pres">
      <dgm:prSet presAssocID="{FE2043CA-2C7E-4695-9EFC-F93E6E62F4C0}" presName="LeftNode" presStyleLbl="bgImgPlace1" presStyleIdx="0" presStyleCnt="2" custScaleX="158991" custScaleY="100693" custLinFactNeighborX="-47899" custLinFactNeighborY="488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C7624E0E-5764-45ED-AFA4-CFA08C6A548B}" type="pres">
      <dgm:prSet presAssocID="{FE2043CA-2C7E-4695-9EFC-F93E6E62F4C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927D5-0A45-4255-A569-E8A95F1D7160}" type="pres">
      <dgm:prSet presAssocID="{FE2043CA-2C7E-4695-9EFC-F93E6E62F4C0}" presName="RightNode" presStyleLbl="bgImgPlace1" presStyleIdx="1" presStyleCnt="2" custScaleX="175404" custScaleY="105184" custLinFactNeighborX="37521" custLinFactNeighborY="146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FDB8662-D387-421E-9B9F-95C1572181D7}" type="pres">
      <dgm:prSet presAssocID="{FE2043CA-2C7E-4695-9EFC-F93E6E62F4C0}" presName="TopArrow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  <dgm:pt modelId="{4DB1D028-9F58-4BD4-B739-7EF6E65B76E8}" type="pres">
      <dgm:prSet presAssocID="{FE2043CA-2C7E-4695-9EFC-F93E6E62F4C0}" presName="BottomArrow" presStyleLbl="node1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es-ES"/>
        </a:p>
      </dgm:t>
    </dgm:pt>
  </dgm:ptLst>
  <dgm:cxnLst>
    <dgm:cxn modelId="{9D3E1EFE-D66B-402A-9C17-7FBE2160389F}" type="presOf" srcId="{5C81CBF3-A313-46BB-9BB5-7F007EE2CC40}" destId="{396A2F47-DA99-4394-9960-0954F3DC44F0}" srcOrd="0" destOrd="0" presId="urn:microsoft.com/office/officeart/2009/layout/ReverseList"/>
    <dgm:cxn modelId="{478BEEA2-5CF1-484E-AFAF-35C48F1FD569}" type="presOf" srcId="{9ED44580-FC2C-47F0-869A-AFC6AC863C4A}" destId="{C35927D5-0A45-4255-A569-E8A95F1D7160}" srcOrd="1" destOrd="0" presId="urn:microsoft.com/office/officeart/2009/layout/ReverseList"/>
    <dgm:cxn modelId="{76C48B5B-A0FE-4B14-B87B-B005DF9C39F5}" srcId="{FE2043CA-2C7E-4695-9EFC-F93E6E62F4C0}" destId="{5C81CBF3-A313-46BB-9BB5-7F007EE2CC40}" srcOrd="0" destOrd="0" parTransId="{A24491FA-CCEC-4447-A6A4-7AC77A693C96}" sibTransId="{28C1FF6E-852D-44DF-BE6F-1A80F32AF044}"/>
    <dgm:cxn modelId="{EE4B3E9F-FED0-489C-82CF-C7DACFA2D58E}" type="presOf" srcId="{9ED44580-FC2C-47F0-869A-AFC6AC863C4A}" destId="{C7624E0E-5764-45ED-AFA4-CFA08C6A548B}" srcOrd="0" destOrd="0" presId="urn:microsoft.com/office/officeart/2009/layout/ReverseList"/>
    <dgm:cxn modelId="{3F7517BC-D0A0-429D-93DD-BB9834F413E2}" type="presOf" srcId="{5C81CBF3-A313-46BB-9BB5-7F007EE2CC40}" destId="{5B60FCA0-DC69-4F8D-B5DE-2ACA97F5DCF2}" srcOrd="1" destOrd="0" presId="urn:microsoft.com/office/officeart/2009/layout/ReverseList"/>
    <dgm:cxn modelId="{D6C921FC-1D06-409E-BFAE-9B1FD306D967}" type="presOf" srcId="{FE2043CA-2C7E-4695-9EFC-F93E6E62F4C0}" destId="{D18E4212-7F2B-476C-B480-B64ABF6DF331}" srcOrd="0" destOrd="0" presId="urn:microsoft.com/office/officeart/2009/layout/ReverseList"/>
    <dgm:cxn modelId="{9B23B2DA-535B-466B-BA76-80B7F67338F3}" srcId="{FE2043CA-2C7E-4695-9EFC-F93E6E62F4C0}" destId="{9ED44580-FC2C-47F0-869A-AFC6AC863C4A}" srcOrd="1" destOrd="0" parTransId="{CF491DB9-9B0C-4D76-A5E6-A44F84C65D7F}" sibTransId="{A0478791-E346-4266-9C00-D99EA4F93644}"/>
    <dgm:cxn modelId="{E253F374-B9EE-4923-8EB8-2446433B3F00}" type="presParOf" srcId="{D18E4212-7F2B-476C-B480-B64ABF6DF331}" destId="{396A2F47-DA99-4394-9960-0954F3DC44F0}" srcOrd="0" destOrd="0" presId="urn:microsoft.com/office/officeart/2009/layout/ReverseList"/>
    <dgm:cxn modelId="{5CF49747-6902-433A-8EBE-1EF43E0F9273}" type="presParOf" srcId="{D18E4212-7F2B-476C-B480-B64ABF6DF331}" destId="{5B60FCA0-DC69-4F8D-B5DE-2ACA97F5DCF2}" srcOrd="1" destOrd="0" presId="urn:microsoft.com/office/officeart/2009/layout/ReverseList"/>
    <dgm:cxn modelId="{197C90A4-5247-407A-9A65-99568BB4DFBE}" type="presParOf" srcId="{D18E4212-7F2B-476C-B480-B64ABF6DF331}" destId="{C7624E0E-5764-45ED-AFA4-CFA08C6A548B}" srcOrd="2" destOrd="0" presId="urn:microsoft.com/office/officeart/2009/layout/ReverseList"/>
    <dgm:cxn modelId="{07647F2F-069A-4DA1-B98B-F2D905512978}" type="presParOf" srcId="{D18E4212-7F2B-476C-B480-B64ABF6DF331}" destId="{C35927D5-0A45-4255-A569-E8A95F1D7160}" srcOrd="3" destOrd="0" presId="urn:microsoft.com/office/officeart/2009/layout/ReverseList"/>
    <dgm:cxn modelId="{38FE4FED-2101-44E1-A568-319468D5308F}" type="presParOf" srcId="{D18E4212-7F2B-476C-B480-B64ABF6DF331}" destId="{3FDB8662-D387-421E-9B9F-95C1572181D7}" srcOrd="4" destOrd="0" presId="urn:microsoft.com/office/officeart/2009/layout/ReverseList"/>
    <dgm:cxn modelId="{3F0E3700-C057-4970-A384-7B963E5DDFAE}" type="presParOf" srcId="{D18E4212-7F2B-476C-B480-B64ABF6DF331}" destId="{4DB1D028-9F58-4BD4-B739-7EF6E65B76E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35BBF-C9AA-F447-A84F-1266594A91E0}">
      <dsp:nvSpPr>
        <dsp:cNvPr id="0" name=""/>
        <dsp:cNvSpPr/>
      </dsp:nvSpPr>
      <dsp:spPr>
        <a:xfrm>
          <a:off x="661756" y="446148"/>
          <a:ext cx="3854411" cy="3628547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Panton" panose="00000500000000000000" pitchFamily="50" charset="0"/>
            </a:rPr>
            <a:t>Valores</a:t>
          </a:r>
          <a:endParaRPr lang="es-ES" sz="2000" b="1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2757363" y="1115702"/>
        <a:ext cx="1307746" cy="1209515"/>
      </dsp:txXfrm>
    </dsp:sp>
    <dsp:sp modelId="{FC000D34-613A-934B-BF33-ABA46116D0A1}">
      <dsp:nvSpPr>
        <dsp:cNvPr id="0" name=""/>
        <dsp:cNvSpPr/>
      </dsp:nvSpPr>
      <dsp:spPr>
        <a:xfrm>
          <a:off x="611309" y="356675"/>
          <a:ext cx="3955323" cy="3774521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Panton" panose="00000500000000000000" pitchFamily="50" charset="0"/>
            </a:rPr>
            <a:t>Reglas de Integridad</a:t>
          </a:r>
          <a:endParaRPr lang="es-ES" sz="2000" b="1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1694314" y="2738218"/>
        <a:ext cx="1789312" cy="1168304"/>
      </dsp:txXfrm>
    </dsp:sp>
    <dsp:sp modelId="{C2C923EA-4642-F147-8849-9AB43ACE524C}">
      <dsp:nvSpPr>
        <dsp:cNvPr id="0" name=""/>
        <dsp:cNvSpPr/>
      </dsp:nvSpPr>
      <dsp:spPr>
        <a:xfrm>
          <a:off x="616831" y="437853"/>
          <a:ext cx="3944278" cy="3608851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Panton" panose="00000500000000000000" pitchFamily="50" charset="0"/>
            </a:rPr>
            <a:t>Principios Éticos</a:t>
          </a:r>
          <a:endParaRPr lang="es-ES" sz="2000" b="1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1039433" y="1146735"/>
        <a:ext cx="1338237" cy="120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934F-985D-467B-BE5F-5E1EAF85B877}">
      <dsp:nvSpPr>
        <dsp:cNvPr id="0" name=""/>
        <dsp:cNvSpPr/>
      </dsp:nvSpPr>
      <dsp:spPr>
        <a:xfrm rot="16200000">
          <a:off x="918508" y="1506095"/>
          <a:ext cx="3381430" cy="2247988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latin typeface="Panton" panose="00000500000000000000" pitchFamily="50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latin typeface="Panton" panose="00000500000000000000" pitchFamily="50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bg1"/>
              </a:solidFill>
              <a:latin typeface="Panton" panose="00000500000000000000" pitchFamily="50" charset="0"/>
            </a:rPr>
            <a:t>Carta compromiso</a:t>
          </a:r>
          <a:endParaRPr lang="es-ES" sz="2800" b="1" kern="1200" dirty="0">
            <a:solidFill>
              <a:schemeClr val="bg1"/>
            </a:solidFill>
            <a:latin typeface="Panton" panose="00000500000000000000" pitchFamily="50" charset="0"/>
          </a:endParaRPr>
        </a:p>
      </dsp:txBody>
      <dsp:txXfrm rot="5400000">
        <a:off x="1594986" y="1049132"/>
        <a:ext cx="2138231" cy="3161916"/>
      </dsp:txXfrm>
    </dsp:sp>
    <dsp:sp modelId="{E09BD552-2323-4555-A273-67A581600B80}">
      <dsp:nvSpPr>
        <dsp:cNvPr id="0" name=""/>
        <dsp:cNvSpPr/>
      </dsp:nvSpPr>
      <dsp:spPr>
        <a:xfrm rot="5400000">
          <a:off x="3078753" y="1596883"/>
          <a:ext cx="3381430" cy="20664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Panton" panose="00000500000000000000" pitchFamily="50" charset="0"/>
            </a:rPr>
            <a:t>Todo el personal que labore o preste sus servicios en la CAEV, suscribirá y entregará impresa la carta compromiso contenida en el Anexo I del Código de Conducta</a:t>
          </a:r>
          <a:endParaRPr lang="es-ES" sz="1800" kern="1200" dirty="0">
            <a:latin typeface="Panton" panose="00000500000000000000" pitchFamily="50" charset="0"/>
          </a:endParaRPr>
        </a:p>
      </dsp:txBody>
      <dsp:txXfrm rot="-5400000">
        <a:off x="3736262" y="1040266"/>
        <a:ext cx="1965520" cy="3179646"/>
      </dsp:txXfrm>
    </dsp:sp>
    <dsp:sp modelId="{466B5B6B-420E-40AB-9A68-9BDC59A99E7F}">
      <dsp:nvSpPr>
        <dsp:cNvPr id="0" name=""/>
        <dsp:cNvSpPr/>
      </dsp:nvSpPr>
      <dsp:spPr>
        <a:xfrm>
          <a:off x="2609012" y="0"/>
          <a:ext cx="2160244" cy="21601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C7CE1-B6BD-4C80-81B6-27F950ADCDE4}">
      <dsp:nvSpPr>
        <dsp:cNvPr id="0" name=""/>
        <dsp:cNvSpPr/>
      </dsp:nvSpPr>
      <dsp:spPr>
        <a:xfrm rot="10800000">
          <a:off x="2609012" y="3099513"/>
          <a:ext cx="2160244" cy="21601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E05F-598D-4FE0-89CE-FF8B52479B14}">
      <dsp:nvSpPr>
        <dsp:cNvPr id="0" name=""/>
        <dsp:cNvSpPr/>
      </dsp:nvSpPr>
      <dsp:spPr>
        <a:xfrm rot="16200000">
          <a:off x="-1954585" y="2095590"/>
          <a:ext cx="4520524" cy="329347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67152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Panton" panose="00000500000000000000" pitchFamily="50" charset="0"/>
            </a:rPr>
            <a:t>Con la Sociedad</a:t>
          </a:r>
          <a:endParaRPr lang="es-ES" sz="1500" kern="1200" dirty="0">
            <a:latin typeface="Panton" panose="00000500000000000000" pitchFamily="50" charset="0"/>
          </a:endParaRPr>
        </a:p>
      </dsp:txBody>
      <dsp:txXfrm>
        <a:off x="-1954585" y="2095590"/>
        <a:ext cx="4520524" cy="329347"/>
      </dsp:txXfrm>
    </dsp:sp>
    <dsp:sp modelId="{060E9821-45DA-4029-98F8-CBE09051759E}">
      <dsp:nvSpPr>
        <dsp:cNvPr id="0" name=""/>
        <dsp:cNvSpPr/>
      </dsp:nvSpPr>
      <dsp:spPr>
        <a:xfrm>
          <a:off x="378321" y="0"/>
          <a:ext cx="1360191" cy="450628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267152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Panton" panose="00000500000000000000" pitchFamily="50" charset="0"/>
            </a:rPr>
            <a:t>I</a:t>
          </a:r>
          <a:r>
            <a:rPr lang="es-ES" sz="1300" kern="1200" dirty="0" smtClean="0">
              <a:latin typeface="Panton" panose="00000500000000000000" pitchFamily="50" charset="0"/>
            </a:rPr>
            <a:t>. Tengo vocación de servicio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II. Informo y rindo cuentas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III. Estoy comprometido con la Austeridad y la Honestidad</a:t>
          </a:r>
          <a:endParaRPr lang="es-ES" sz="1300" kern="1200" dirty="0">
            <a:latin typeface="Panton" panose="00000500000000000000" pitchFamily="50" charset="0"/>
          </a:endParaRPr>
        </a:p>
      </dsp:txBody>
      <dsp:txXfrm>
        <a:off x="378321" y="0"/>
        <a:ext cx="1360191" cy="4506286"/>
      </dsp:txXfrm>
    </dsp:sp>
    <dsp:sp modelId="{D3D80F23-A210-4130-A8F0-4DEEA444E7F4}">
      <dsp:nvSpPr>
        <dsp:cNvPr id="0" name=""/>
        <dsp:cNvSpPr/>
      </dsp:nvSpPr>
      <dsp:spPr>
        <a:xfrm flipV="1">
          <a:off x="7029875" y="0"/>
          <a:ext cx="205647" cy="647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1DDCC-826C-4D3B-99BF-2866546DE705}">
      <dsp:nvSpPr>
        <dsp:cNvPr id="0" name=""/>
        <dsp:cNvSpPr/>
      </dsp:nvSpPr>
      <dsp:spPr>
        <a:xfrm rot="16200000">
          <a:off x="91601" y="2004073"/>
          <a:ext cx="4537679" cy="529533"/>
        </a:xfrm>
        <a:prstGeom prst="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67152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Panton" panose="00000500000000000000" pitchFamily="50" charset="0"/>
            </a:rPr>
            <a:t>Con mis compañeras y compañeros de Trabajo</a:t>
          </a:r>
          <a:endParaRPr lang="es-ES" sz="1500" kern="1200" dirty="0">
            <a:latin typeface="Panton" panose="00000500000000000000" pitchFamily="50" charset="0"/>
          </a:endParaRPr>
        </a:p>
      </dsp:txBody>
      <dsp:txXfrm>
        <a:off x="91601" y="2004073"/>
        <a:ext cx="4537679" cy="529533"/>
      </dsp:txXfrm>
    </dsp:sp>
    <dsp:sp modelId="{5C3C80E2-597A-423F-830E-5900CA4D1D67}">
      <dsp:nvSpPr>
        <dsp:cNvPr id="0" name=""/>
        <dsp:cNvSpPr/>
      </dsp:nvSpPr>
      <dsp:spPr>
        <a:xfrm>
          <a:off x="2393357" y="2"/>
          <a:ext cx="1727515" cy="4702660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2456" tIns="267152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I. Respeto a todo el personal que labora en mi centro de trabajo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II. Declaro Cero Tolerancia a la Violencia Contra las Mujeres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III. Promuevo la Capacitación y la Mejora Permanente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IV. Evito cualquier conducta que afecte a mis compañeras y compañeros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V. Evito y denuncio el Hostigamiento Sexual y/o Acoso Sexual</a:t>
          </a:r>
          <a:endParaRPr lang="es-ES" sz="1300" kern="1200" dirty="0">
            <a:latin typeface="Panton" panose="00000500000000000000" pitchFamily="50" charset="0"/>
          </a:endParaRPr>
        </a:p>
      </dsp:txBody>
      <dsp:txXfrm>
        <a:off x="2393357" y="2"/>
        <a:ext cx="1727515" cy="4702660"/>
      </dsp:txXfrm>
    </dsp:sp>
    <dsp:sp modelId="{6F80D019-1699-4D9C-A80C-874A212261E0}">
      <dsp:nvSpPr>
        <dsp:cNvPr id="0" name=""/>
        <dsp:cNvSpPr/>
      </dsp:nvSpPr>
      <dsp:spPr>
        <a:xfrm flipV="1">
          <a:off x="6641947" y="19957"/>
          <a:ext cx="262007" cy="13669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3A75D-0D06-46E8-9E4F-636045337D2E}">
      <dsp:nvSpPr>
        <dsp:cNvPr id="0" name=""/>
        <dsp:cNvSpPr/>
      </dsp:nvSpPr>
      <dsp:spPr>
        <a:xfrm rot="16200000">
          <a:off x="2103002" y="2284283"/>
          <a:ext cx="4971935" cy="403373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67152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Panton" panose="00000500000000000000" pitchFamily="50" charset="0"/>
            </a:rPr>
            <a:t>Con mi Trabajo</a:t>
          </a:r>
          <a:endParaRPr lang="es-ES" sz="1500" kern="1200" dirty="0">
            <a:latin typeface="Panton" panose="00000500000000000000" pitchFamily="50" charset="0"/>
          </a:endParaRPr>
        </a:p>
      </dsp:txBody>
      <dsp:txXfrm>
        <a:off x="2103002" y="2284283"/>
        <a:ext cx="4971935" cy="403373"/>
      </dsp:txXfrm>
    </dsp:sp>
    <dsp:sp modelId="{2605D18D-3E6D-4402-B490-E30EA0EC4C21}">
      <dsp:nvSpPr>
        <dsp:cNvPr id="0" name=""/>
        <dsp:cNvSpPr/>
      </dsp:nvSpPr>
      <dsp:spPr>
        <a:xfrm>
          <a:off x="4632998" y="14554"/>
          <a:ext cx="2357615" cy="497279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2456" tIns="267152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I. Generales: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 a) Desempeño mis actividades con integridad, conozco y me apego a mis atribuciones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b) Uso con Responsabilidad y Profesionalismo los recursos públicos asignados</a:t>
          </a:r>
          <a:endParaRPr lang="es-ES" sz="130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Panton" panose="00000500000000000000" pitchFamily="50" charset="0"/>
            </a:rPr>
            <a:t>c) Evito los conflictos de interés en mi desempeño público</a:t>
          </a:r>
          <a:endParaRPr lang="es-ES" sz="1300" kern="1200" dirty="0">
            <a:latin typeface="Panton" panose="00000500000000000000" pitchFamily="50" charset="0"/>
          </a:endParaRPr>
        </a:p>
      </dsp:txBody>
      <dsp:txXfrm>
        <a:off x="4632998" y="14554"/>
        <a:ext cx="2357615" cy="4972790"/>
      </dsp:txXfrm>
    </dsp:sp>
    <dsp:sp modelId="{2E543846-B57C-4903-B3E2-6A64B7FE8C5C}">
      <dsp:nvSpPr>
        <dsp:cNvPr id="0" name=""/>
        <dsp:cNvSpPr/>
      </dsp:nvSpPr>
      <dsp:spPr>
        <a:xfrm flipH="1">
          <a:off x="10201058" y="153838"/>
          <a:ext cx="39984" cy="2030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59DDA-2678-423B-B575-A0F29F8F8065}">
      <dsp:nvSpPr>
        <dsp:cNvPr id="0" name=""/>
        <dsp:cNvSpPr/>
      </dsp:nvSpPr>
      <dsp:spPr>
        <a:xfrm rot="16200000">
          <a:off x="5080949" y="2228954"/>
          <a:ext cx="4760000" cy="302097"/>
        </a:xfrm>
        <a:prstGeom prst="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67152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Panton" panose="00000500000000000000" pitchFamily="50" charset="0"/>
            </a:rPr>
            <a:t>Con mi Trabajo </a:t>
          </a:r>
          <a:endParaRPr lang="es-ES" sz="1500" kern="1200" dirty="0">
            <a:latin typeface="Panton" panose="00000500000000000000" pitchFamily="50" charset="0"/>
          </a:endParaRPr>
        </a:p>
      </dsp:txBody>
      <dsp:txXfrm>
        <a:off x="5080949" y="2228954"/>
        <a:ext cx="4760000" cy="302097"/>
      </dsp:txXfrm>
    </dsp:sp>
    <dsp:sp modelId="{AC54ED9F-9A42-4FC5-AF99-DC0C66C2C537}">
      <dsp:nvSpPr>
        <dsp:cNvPr id="0" name=""/>
        <dsp:cNvSpPr/>
      </dsp:nvSpPr>
      <dsp:spPr>
        <a:xfrm>
          <a:off x="7549574" y="4"/>
          <a:ext cx="2486922" cy="498734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2456" tIns="267152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II. Especificas: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a) Actúo con profesionalismo en los procesos que se llevan a cabo para brindar la prestación de los servicios de agua potable…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b) Desarrollo mis actividades de estudio, planeación, acciones de control y evaluación…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c) Reguardo la información bajo mi custodia…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d) Desahogo los procedimientos administrativos con legalidad e integridad…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e) Realizo las interpretaciones normativas con objetividad…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f) Atiendo con diligencia y eficacia las quejas, denuncias y procedimientos…</a:t>
          </a:r>
          <a:endParaRPr lang="es-ES" sz="1300" b="0" kern="1200" dirty="0">
            <a:latin typeface="Panton" panose="00000500000000000000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>
              <a:latin typeface="Panton" panose="00000500000000000000" pitchFamily="50" charset="0"/>
            </a:rPr>
            <a:t>g) Actúo  con honradez y legalidad en las relaciones con los proveedores y contratistas…</a:t>
          </a:r>
          <a:endParaRPr lang="es-ES" sz="1300" b="0" kern="1200" dirty="0">
            <a:latin typeface="Panton" panose="00000500000000000000" pitchFamily="50" charset="0"/>
          </a:endParaRPr>
        </a:p>
      </dsp:txBody>
      <dsp:txXfrm>
        <a:off x="7549574" y="4"/>
        <a:ext cx="2486922" cy="4987340"/>
      </dsp:txXfrm>
    </dsp:sp>
    <dsp:sp modelId="{4F39ACDC-6A8C-4CB0-AC64-C202939A91E1}">
      <dsp:nvSpPr>
        <dsp:cNvPr id="0" name=""/>
        <dsp:cNvSpPr/>
      </dsp:nvSpPr>
      <dsp:spPr>
        <a:xfrm flipV="1">
          <a:off x="10115801" y="117414"/>
          <a:ext cx="243287" cy="912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45E5C-8F8B-D849-9DE4-2DDD96B9C010}">
      <dsp:nvSpPr>
        <dsp:cNvPr id="0" name=""/>
        <dsp:cNvSpPr/>
      </dsp:nvSpPr>
      <dsp:spPr>
        <a:xfrm rot="16200000">
          <a:off x="1118042" y="-717183"/>
          <a:ext cx="2263086" cy="3755536"/>
        </a:xfrm>
        <a:prstGeom prst="round1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latin typeface="Panton" panose="00000500000000000000" pitchFamily="50" charset="0"/>
            </a:rPr>
            <a:t>Las personas Servidoras Públicas podrán acercarse al Enlace de Ética en el Órgano Interno de Control en la CAEV, para la presentación de la denuncia</a:t>
          </a:r>
          <a:endParaRPr lang="es-ES" sz="1500" b="0" kern="1200" dirty="0">
            <a:latin typeface="Panton" panose="00000500000000000000" pitchFamily="50" charset="0"/>
          </a:endParaRPr>
        </a:p>
      </dsp:txBody>
      <dsp:txXfrm rot="5400000">
        <a:off x="371816" y="29042"/>
        <a:ext cx="3755536" cy="1697314"/>
      </dsp:txXfrm>
    </dsp:sp>
    <dsp:sp modelId="{C11E6160-C15A-AB49-87CC-F47B10B0E13A}">
      <dsp:nvSpPr>
        <dsp:cNvPr id="0" name=""/>
        <dsp:cNvSpPr/>
      </dsp:nvSpPr>
      <dsp:spPr>
        <a:xfrm>
          <a:off x="4111536" y="5"/>
          <a:ext cx="3994127" cy="2263086"/>
        </a:xfrm>
        <a:prstGeom prst="round1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latin typeface="Panton" panose="00000500000000000000" pitchFamily="50" charset="0"/>
            </a:rPr>
            <a:t>Las denuncias presentadas por las y los Servidores Públicos, cuando así lo prefieran podrán ser anónimas y podrán ser en escrito libre</a:t>
          </a:r>
          <a:endParaRPr lang="es-ES" sz="1500" b="0" kern="1200" dirty="0">
            <a:latin typeface="Panton" panose="00000500000000000000" pitchFamily="50" charset="0"/>
          </a:endParaRPr>
        </a:p>
      </dsp:txBody>
      <dsp:txXfrm>
        <a:off x="4111536" y="5"/>
        <a:ext cx="3994127" cy="1697314"/>
      </dsp:txXfrm>
    </dsp:sp>
    <dsp:sp modelId="{FFC82119-0E89-AF4A-83AA-8909BB2C8742}">
      <dsp:nvSpPr>
        <dsp:cNvPr id="0" name=""/>
        <dsp:cNvSpPr/>
      </dsp:nvSpPr>
      <dsp:spPr>
        <a:xfrm rot="10800000">
          <a:off x="337246" y="2247714"/>
          <a:ext cx="3732054" cy="2146922"/>
        </a:xfrm>
        <a:prstGeom prst="round1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latin typeface="Panton" panose="00000500000000000000" pitchFamily="50" charset="0"/>
            </a:rPr>
            <a:t>El Órgano Interno de Control pone a disposición la línea telefónica 22-88-90-34-58 y el correo electrónico </a:t>
          </a:r>
          <a:r>
            <a:rPr lang="es-ES" sz="1500" b="0" kern="1200" dirty="0" smtClean="0">
              <a:latin typeface="Panton" panose="00000500000000000000" pitchFamily="50" charset="0"/>
              <a:hlinkClick xmlns:r="http://schemas.openxmlformats.org/officeDocument/2006/relationships" r:id="rId1"/>
            </a:rPr>
            <a:t>eticaoiccaev@cgever.gob.mx</a:t>
          </a:r>
          <a:r>
            <a:rPr lang="es-ES" sz="1500" b="0" kern="1200" dirty="0" smtClean="0">
              <a:latin typeface="Panton" panose="00000500000000000000" pitchFamily="50" charset="0"/>
            </a:rPr>
            <a:t> y </a:t>
          </a:r>
          <a:r>
            <a:rPr lang="es-ES" sz="1500" b="0" kern="1200" dirty="0" smtClean="0">
              <a:latin typeface="Panton" panose="00000500000000000000" pitchFamily="50" charset="0"/>
              <a:hlinkClick xmlns:r="http://schemas.openxmlformats.org/officeDocument/2006/relationships" r:id="rId2"/>
            </a:rPr>
            <a:t>njacome@cgever.gob.mx</a:t>
          </a:r>
          <a:r>
            <a:rPr lang="es-ES" sz="1500" b="0" kern="1200" dirty="0" smtClean="0">
              <a:latin typeface="Panton" panose="00000500000000000000" pitchFamily="50" charset="0"/>
            </a:rPr>
            <a:t> para su interposición</a:t>
          </a:r>
          <a:endParaRPr lang="es-ES" sz="1500" b="0" kern="1200" dirty="0">
            <a:latin typeface="Panton" panose="00000500000000000000" pitchFamily="50" charset="0"/>
          </a:endParaRPr>
        </a:p>
      </dsp:txBody>
      <dsp:txXfrm rot="10800000">
        <a:off x="337246" y="2784445"/>
        <a:ext cx="3732054" cy="1610191"/>
      </dsp:txXfrm>
    </dsp:sp>
    <dsp:sp modelId="{DA359962-7703-BF40-BB2C-0ECC2CAA7AD0}">
      <dsp:nvSpPr>
        <dsp:cNvPr id="0" name=""/>
        <dsp:cNvSpPr/>
      </dsp:nvSpPr>
      <dsp:spPr>
        <a:xfrm rot="5400000">
          <a:off x="5075784" y="1269437"/>
          <a:ext cx="2101411" cy="4103475"/>
        </a:xfrm>
        <a:prstGeom prst="round1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 </a:t>
          </a:r>
          <a:r>
            <a:rPr lang="es-ES" sz="1500" b="0" kern="1200" dirty="0" smtClean="0">
              <a:latin typeface="Panton" panose="00000500000000000000" pitchFamily="50" charset="0"/>
            </a:rPr>
            <a:t>El Enlace de Ética bajo la dirección del Titular del OIC en la CAEV, realizará la investigación administrativa correspondiente </a:t>
          </a:r>
          <a:endParaRPr lang="es-ES" sz="1500" b="0" kern="1200" dirty="0">
            <a:latin typeface="Panton" panose="00000500000000000000" pitchFamily="50" charset="0"/>
          </a:endParaRPr>
        </a:p>
      </dsp:txBody>
      <dsp:txXfrm rot="-5400000">
        <a:off x="4074753" y="2795822"/>
        <a:ext cx="4103475" cy="1576058"/>
      </dsp:txXfrm>
    </dsp:sp>
    <dsp:sp modelId="{A08985A1-7294-714A-BF22-754079885CA9}">
      <dsp:nvSpPr>
        <dsp:cNvPr id="0" name=""/>
        <dsp:cNvSpPr/>
      </dsp:nvSpPr>
      <dsp:spPr>
        <a:xfrm>
          <a:off x="2701589" y="1455702"/>
          <a:ext cx="3451979" cy="1205512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chilly" dir="t"/>
        </a:scene3d>
        <a:sp3d z="12700" extrusionH="1700"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u="sng" kern="1200" dirty="0" smtClean="0">
              <a:solidFill>
                <a:schemeClr val="tx1"/>
              </a:solidFill>
              <a:latin typeface="Panton" panose="00000500000000000000" pitchFamily="50" charset="0"/>
            </a:rPr>
            <a:t>Procedimiento para recibir denuncias por incumplimiento al Código de Ética y al Código de Conducta</a:t>
          </a:r>
          <a:endParaRPr lang="es-ES" sz="1800" u="sng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2760437" y="1514550"/>
        <a:ext cx="3334283" cy="1087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53D54-7F8D-4F5A-A1D4-016200E89DBB}">
      <dsp:nvSpPr>
        <dsp:cNvPr id="0" name=""/>
        <dsp:cNvSpPr/>
      </dsp:nvSpPr>
      <dsp:spPr>
        <a:xfrm>
          <a:off x="3040721" y="0"/>
          <a:ext cx="4561081" cy="34801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Panton" panose="00000500000000000000" pitchFamily="50" charset="0"/>
            </a:rPr>
            <a:t>El </a:t>
          </a:r>
          <a:r>
            <a:rPr lang="es-ES" sz="2000" u="sng" kern="1200" dirty="0" smtClean="0">
              <a:solidFill>
                <a:schemeClr val="tx1"/>
              </a:solidFill>
              <a:latin typeface="Panton" panose="00000500000000000000" pitchFamily="50" charset="0"/>
            </a:rPr>
            <a:t>Órgano Interno de Control </a:t>
          </a:r>
          <a:r>
            <a:rPr lang="es-ES" sz="2000" kern="1200" dirty="0" smtClean="0">
              <a:solidFill>
                <a:schemeClr val="tx1"/>
              </a:solidFill>
              <a:latin typeface="Panton" panose="00000500000000000000" pitchFamily="50" charset="0"/>
            </a:rPr>
            <a:t>y en el </a:t>
          </a:r>
          <a:r>
            <a:rPr lang="es-ES" sz="2000" u="sng" kern="1200" dirty="0" smtClean="0">
              <a:solidFill>
                <a:schemeClr val="tx1"/>
              </a:solidFill>
              <a:latin typeface="Panton" panose="00000500000000000000" pitchFamily="50" charset="0"/>
            </a:rPr>
            <a:t>Enlace de Ética </a:t>
          </a:r>
          <a:r>
            <a:rPr lang="es-ES" sz="2000" kern="1200" dirty="0" smtClean="0">
              <a:solidFill>
                <a:schemeClr val="tx1"/>
              </a:solidFill>
              <a:latin typeface="Panton" panose="00000500000000000000" pitchFamily="50" charset="0"/>
            </a:rPr>
            <a:t>en la Comisión del Agua del Estado de Veracruz, quienes estén legitimados para la interpretación, consulta y asesoría al Código de Conducta</a:t>
          </a:r>
          <a:endParaRPr lang="es-ES" sz="2000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3040721" y="435023"/>
        <a:ext cx="3256014" cy="2610135"/>
      </dsp:txXfrm>
    </dsp:sp>
    <dsp:sp modelId="{B7509A68-B52A-43DB-85F6-7F6AB10CB052}">
      <dsp:nvSpPr>
        <dsp:cNvPr id="0" name=""/>
        <dsp:cNvSpPr/>
      </dsp:nvSpPr>
      <dsp:spPr>
        <a:xfrm>
          <a:off x="0" y="0"/>
          <a:ext cx="3040721" cy="3480180"/>
        </a:xfrm>
        <a:prstGeom prst="round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tx1"/>
              </a:solidFill>
              <a:latin typeface="Panton" panose="00000500000000000000" pitchFamily="50" charset="0"/>
            </a:rPr>
            <a:t>Interpretación del código de Conducta</a:t>
          </a:r>
          <a:endParaRPr lang="es-ES" sz="3100" b="1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>
        <a:off x="148436" y="148436"/>
        <a:ext cx="2743849" cy="3183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76CAC-EC6A-4B91-8A71-08AD60F05EAF}">
      <dsp:nvSpPr>
        <dsp:cNvPr id="0" name=""/>
        <dsp:cNvSpPr/>
      </dsp:nvSpPr>
      <dsp:spPr>
        <a:xfrm rot="5400000">
          <a:off x="5934395" y="-2276042"/>
          <a:ext cx="1319239" cy="6206131"/>
        </a:xfrm>
        <a:prstGeom prst="round2Same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a) Cumplir puntualmente las leyes, reglamentos, códigos, protocolos y directrices aplicables, en el marco de sus funciones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b) Conocer los Códigos de Ética y Conducta, y comprometerse con su cumplimiento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c) Actuar con ética en su función pública, evitando cualquier actividad que pueda ser ilegal</a:t>
          </a:r>
          <a:endParaRPr lang="es-ES" sz="900" kern="1200" dirty="0">
            <a:latin typeface="Panton" panose="00000500000000000000" pitchFamily="50" charset="0"/>
          </a:endParaRPr>
        </a:p>
      </dsp:txBody>
      <dsp:txXfrm rot="-5400000">
        <a:off x="3490949" y="231804"/>
        <a:ext cx="6141731" cy="1190439"/>
      </dsp:txXfrm>
    </dsp:sp>
    <dsp:sp modelId="{A04F00DD-4389-47C3-900E-15E84155D9A6}">
      <dsp:nvSpPr>
        <dsp:cNvPr id="0" name=""/>
        <dsp:cNvSpPr/>
      </dsp:nvSpPr>
      <dsp:spPr>
        <a:xfrm>
          <a:off x="0" y="2498"/>
          <a:ext cx="3490949" cy="1649049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Panton" panose="00000500000000000000" pitchFamily="50" charset="0"/>
            </a:rPr>
            <a:t>Políticas de cumplimiento. Las y los Servidores Públicos de la CAEV</a:t>
          </a:r>
          <a:endParaRPr lang="es-ES" sz="1800" kern="1200" dirty="0">
            <a:latin typeface="Panton" panose="00000500000000000000" pitchFamily="50" charset="0"/>
          </a:endParaRPr>
        </a:p>
      </dsp:txBody>
      <dsp:txXfrm>
        <a:off x="80500" y="82998"/>
        <a:ext cx="3329949" cy="1488049"/>
      </dsp:txXfrm>
    </dsp:sp>
    <dsp:sp modelId="{AE6E2E51-5879-4130-A10F-94349FA69C06}">
      <dsp:nvSpPr>
        <dsp:cNvPr id="0" name=""/>
        <dsp:cNvSpPr/>
      </dsp:nvSpPr>
      <dsp:spPr>
        <a:xfrm rot="5400000">
          <a:off x="5934395" y="-544540"/>
          <a:ext cx="1319239" cy="6206131"/>
        </a:xfrm>
        <a:prstGeom prst="round2Same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a) Actuar siempre conforme a las leyes y reglamentos aplicables a este Código y otras políticas, normas y procedimientos de la CAEV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 b) Solicitar apoyo y/o asesoría al Enlace de Ética cuando tenga interrogantes respecto a la aplicación de las políticas de cumplimiento de este Código de Conducta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c) Hacer sugerencias a través del Enlace de Ética cuando interrogantes respecto a la aplicación de las políticas de cumplimiento de este Código de Conducta</a:t>
          </a:r>
          <a:endParaRPr lang="es-ES" sz="900" kern="1200" dirty="0">
            <a:latin typeface="Panton" panose="00000500000000000000" pitchFamily="50" charset="0"/>
          </a:endParaRPr>
        </a:p>
      </dsp:txBody>
      <dsp:txXfrm rot="-5400000">
        <a:off x="3490949" y="1963306"/>
        <a:ext cx="6141731" cy="1190439"/>
      </dsp:txXfrm>
    </dsp:sp>
    <dsp:sp modelId="{84273838-F17B-4EC1-9CD2-E02C89864614}">
      <dsp:nvSpPr>
        <dsp:cNvPr id="0" name=""/>
        <dsp:cNvSpPr/>
      </dsp:nvSpPr>
      <dsp:spPr>
        <a:xfrm>
          <a:off x="0" y="1734000"/>
          <a:ext cx="3490949" cy="1649049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Panton" panose="00000500000000000000" pitchFamily="50" charset="0"/>
            </a:rPr>
            <a:t>Responsabilidades del Funcionariado Público. El personal de la CAEV tiene la responsabilidad de</a:t>
          </a:r>
          <a:r>
            <a:rPr lang="es-ES" sz="1500" kern="1200" dirty="0" smtClean="0">
              <a:latin typeface="Panton" panose="00000500000000000000" pitchFamily="50" charset="0"/>
            </a:rPr>
            <a:t>:</a:t>
          </a:r>
          <a:endParaRPr lang="es-ES" sz="1500" kern="1200" dirty="0">
            <a:latin typeface="Panton" panose="00000500000000000000" pitchFamily="50" charset="0"/>
          </a:endParaRPr>
        </a:p>
      </dsp:txBody>
      <dsp:txXfrm>
        <a:off x="80500" y="1814500"/>
        <a:ext cx="3329949" cy="1488049"/>
      </dsp:txXfrm>
    </dsp:sp>
    <dsp:sp modelId="{FC4864EB-7F59-485C-B8AF-3C6FF3816FB6}">
      <dsp:nvSpPr>
        <dsp:cNvPr id="0" name=""/>
        <dsp:cNvSpPr/>
      </dsp:nvSpPr>
      <dsp:spPr>
        <a:xfrm rot="5400000">
          <a:off x="5934395" y="1186961"/>
          <a:ext cx="1319239" cy="6206131"/>
        </a:xfrm>
        <a:prstGeom prst="round2Same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1) Guiar son su ejemplo y comportarse con integridad como modelo con el funcionariado público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2) Proporcionar las herramientas necesarias que promuevan la comprensión y cumplimiento de este Código de Conducta a las y los servidores públicos a través de la capacitación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3) Fomentar una cultura de ética y de respeto a la legalidad que aliente al funcionariado público a manifestar sus denuncias por incumplimiento al Código de Ética, al Código de Conducta y prohíba las represalias o censuras </a:t>
          </a:r>
          <a:endParaRPr lang="es-ES" sz="900" kern="1200" dirty="0">
            <a:latin typeface="Panton" panose="00000500000000000000" pitchFamily="50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Panton" panose="00000500000000000000" pitchFamily="50" charset="0"/>
            </a:rPr>
            <a:t>4) Evaluar y, según sea apropiado, reconocer al personal que cumpla y promueva la cultura de la legalidad y el comportamiento ético en su actuar</a:t>
          </a:r>
          <a:endParaRPr lang="es-ES" sz="900" kern="1200" dirty="0">
            <a:latin typeface="Panton" panose="00000500000000000000" pitchFamily="50" charset="0"/>
          </a:endParaRPr>
        </a:p>
      </dsp:txBody>
      <dsp:txXfrm rot="-5400000">
        <a:off x="3490949" y="3694807"/>
        <a:ext cx="6141731" cy="1190439"/>
      </dsp:txXfrm>
    </dsp:sp>
    <dsp:sp modelId="{C607F1E9-EABA-4E68-8C10-41CB1B2C5324}">
      <dsp:nvSpPr>
        <dsp:cNvPr id="0" name=""/>
        <dsp:cNvSpPr/>
      </dsp:nvSpPr>
      <dsp:spPr>
        <a:xfrm>
          <a:off x="0" y="3465502"/>
          <a:ext cx="3490949" cy="1649049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Panton" panose="00000500000000000000" pitchFamily="50" charset="0"/>
            </a:rPr>
            <a:t>El personal directivo de la CAEV, tiene la responsabilidad de: </a:t>
          </a:r>
          <a:endParaRPr lang="es-ES" sz="1800" kern="1200" dirty="0">
            <a:latin typeface="Panton" panose="00000500000000000000" pitchFamily="50" charset="0"/>
          </a:endParaRPr>
        </a:p>
      </dsp:txBody>
      <dsp:txXfrm>
        <a:off x="80500" y="3546002"/>
        <a:ext cx="3329949" cy="1488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FCA0-DC69-4F8D-B5DE-2ACA97F5DCF2}">
      <dsp:nvSpPr>
        <dsp:cNvPr id="0" name=""/>
        <dsp:cNvSpPr/>
      </dsp:nvSpPr>
      <dsp:spPr>
        <a:xfrm rot="16200000">
          <a:off x="2066771" y="830519"/>
          <a:ext cx="2816861" cy="271803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Panton" panose="00000500000000000000" pitchFamily="50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>
            <a:solidFill>
              <a:schemeClr val="tx1"/>
            </a:solidFill>
            <a:latin typeface="Panton" panose="00000500000000000000" pitchFamily="50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Panton" panose="00000500000000000000" pitchFamily="50" charset="0"/>
            </a:rPr>
            <a:t>Políticas para evitar represalias</a:t>
          </a:r>
          <a:endParaRPr lang="es-ES" sz="2000" b="1" kern="1200" dirty="0">
            <a:solidFill>
              <a:schemeClr val="tx1"/>
            </a:solidFill>
            <a:latin typeface="Panton" panose="00000500000000000000" pitchFamily="50" charset="0"/>
          </a:endParaRPr>
        </a:p>
      </dsp:txBody>
      <dsp:txXfrm rot="5400000">
        <a:off x="2248891" y="913814"/>
        <a:ext cx="2585329" cy="2551447"/>
      </dsp:txXfrm>
    </dsp:sp>
    <dsp:sp modelId="{C35927D5-0A45-4255-A569-E8A95F1D7160}">
      <dsp:nvSpPr>
        <dsp:cNvPr id="0" name=""/>
        <dsp:cNvSpPr/>
      </dsp:nvSpPr>
      <dsp:spPr>
        <a:xfrm rot="5400000">
          <a:off x="5251436" y="717528"/>
          <a:ext cx="2942496" cy="2998625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  <a:latin typeface="Panton" panose="00000500000000000000" pitchFamily="50" charset="0"/>
            </a:rPr>
            <a:t>El funcionariado público de la CAEV, tiene estrictamente prohibido ejercer represalias, castigos u hostigamiento contra cualquier persona al servicio de la administración pública que, de buena fe, realice denuncias respecto al comportamiento ético o al cumplimiento de las responsabilidades</a:t>
          </a:r>
          <a:endParaRPr lang="es-ES" sz="1600" kern="1200" dirty="0">
            <a:solidFill>
              <a:schemeClr val="bg1"/>
            </a:solidFill>
            <a:latin typeface="Panton" panose="00000500000000000000" pitchFamily="50" charset="0"/>
          </a:endParaRPr>
        </a:p>
      </dsp:txBody>
      <dsp:txXfrm rot="-5400000">
        <a:off x="5223372" y="889260"/>
        <a:ext cx="2854958" cy="2655162"/>
      </dsp:txXfrm>
    </dsp:sp>
    <dsp:sp modelId="{3FDB8662-D387-421E-9B9F-95C1572181D7}">
      <dsp:nvSpPr>
        <dsp:cNvPr id="0" name=""/>
        <dsp:cNvSpPr/>
      </dsp:nvSpPr>
      <dsp:spPr>
        <a:xfrm>
          <a:off x="4293887" y="0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1D028-9F58-4BD4-B739-7EF6E65B76E8}">
      <dsp:nvSpPr>
        <dsp:cNvPr id="0" name=""/>
        <dsp:cNvSpPr/>
      </dsp:nvSpPr>
      <dsp:spPr>
        <a:xfrm rot="10800000">
          <a:off x="4293887" y="2564243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20C63-4436-A148-9FBB-66AF5F4AB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4B7C6D-8AA9-9E45-9E8F-57E915B1F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A5E87-DEF2-4746-85E8-4931AF07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EC700-A2A9-9D46-9B24-E2024A67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532DB-9C63-5242-B3A6-113C77DD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45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BB61D-B30B-E24B-A1CD-CA69E446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23DBB-3585-9949-A703-9A5E6D755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992B68-A894-A543-8AD7-A3BC8B5A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EEBB6-07C5-1E4C-9D19-60D99A8F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5709E-CC48-B94A-A197-3E65127D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85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A1E4D6-9B20-AC45-AA56-2AD6EA6D3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645D3B-FCEC-3240-8AC8-46E017116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36C9A-25D5-8F4D-BD64-E20220D8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43B2A-2BD7-7645-B9A1-A8387ACC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C2CF2-5E43-8046-A4F9-761319F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38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9057F-4707-064E-9109-5920E9BC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633A9B-4126-C84D-8E6E-07F824460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CFBF2-C89B-5845-B163-BBE26B5F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819A-745D-DA45-BE84-FB91730D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4F108-A711-8145-95B7-81FB0E8C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15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EF5DA-F9B2-C64C-B486-08FDB7E5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8DA72-99D8-564B-933E-D5D078D4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92F27-2956-3B4E-8B30-6EEE9A5A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6516CB-9D6C-AD40-BDA7-7646747E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3481C-75EF-8040-B520-6300B204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8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09F07-4B11-3E4B-9531-90360DD5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4B0AA-F772-3049-9D03-47BFFBA39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3D7C6-58F4-F744-B208-A3B0FA9DC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773B85-CC8F-774D-9315-942CBC7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E66A5-7C6A-AF4A-91B7-AEEAA89E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4D870E-CE4F-8D4F-8AB7-C0893BB0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5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96F8E-A2B3-F542-B201-4CD97B38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A2532-77E9-DE40-B571-A2D0CDDB8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93EAB-047E-4245-BA8B-5D784F6F4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7B98A6-10E4-8547-AF29-813902EE0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CBAF0E-8EB9-274B-9497-D6803E6AC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721DF3-7039-B04E-B04C-ADC361C3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A6906E-2DAF-0741-91DB-BAC5FD8E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200462-867A-514E-92C8-C710098A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58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811AA-B277-F240-9053-6E4DABB0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79BBD0-3A72-3C46-AF21-1D3694D7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DE5640-8356-584A-849C-77FE18BA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2FE758-C609-3847-912B-5F11FD47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2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634BC2-35CA-8A4A-ADAF-97FE83BC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AF2A3-0E73-BF43-8441-1202A9D9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35ACE-50A5-FD4C-BBD9-5D6C0A4A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98BC-D4C5-D844-947A-E72810EC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AC956-2F18-A945-A272-11780DE4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5FB7DB-FD72-4742-8A71-FBEF82C22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58A9E2-3858-174F-A116-5D4946EE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44F430-1A7C-614A-A03B-7E64DB07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6A134-8AC4-074C-8622-B6929AA2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0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9954E-A777-C640-B03A-EEE35488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69E87D-2578-CC42-9510-3EFCA63A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0B263E-3365-E64A-8F08-CA69127DB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34650D-1715-4746-8144-D9D2896C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09DE35-EAB0-FC46-925D-EEBFB092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9E1FA3-6FAB-9048-ABE8-C4C5D9E4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711003-E11E-7041-B57A-E9E10D66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AD2D3F-5363-8948-823F-C5657739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B4EA1B-CBBE-D64B-AC82-6E545016A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207F-BE6E-FB44-8986-A8052D9FB762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5388C-4827-8148-8914-1B5AF2F5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6469D9-E9B1-714D-B9D7-2C60AF0BE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D02A-DB1F-BE4B-AD03-66AE899A98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1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.cgever.gob.mx/2020/pdf/codigo_etic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4987390-F3AE-994E-8B9E-B59FF483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3208"/>
          <a:stretch/>
        </p:blipFill>
        <p:spPr>
          <a:xfrm>
            <a:off x="1710878" y="1603509"/>
            <a:ext cx="8694058" cy="4403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405108-3B93-7948-8DCB-80BD9E2A936B}"/>
              </a:ext>
            </a:extLst>
          </p:cNvPr>
          <p:cNvSpPr/>
          <p:nvPr/>
        </p:nvSpPr>
        <p:spPr>
          <a:xfrm>
            <a:off x="3806078" y="2928137"/>
            <a:ext cx="486101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MX" sz="3600" b="1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nton" panose="00000500000000000000" pitchFamily="50" charset="0"/>
              </a:rPr>
              <a:t>GUÍA DE PERCEPCIÓN </a:t>
            </a:r>
          </a:p>
          <a:p>
            <a:pPr algn="ctr"/>
            <a:r>
              <a:rPr lang="es-MX" sz="3600" b="1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nton" panose="00000500000000000000" pitchFamily="50" charset="0"/>
              </a:rPr>
              <a:t>EN </a:t>
            </a:r>
          </a:p>
          <a:p>
            <a:pPr algn="ctr"/>
            <a:r>
              <a:rPr lang="es-MX" sz="3600" b="1" i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nton" panose="00000500000000000000" pitchFamily="50" charset="0"/>
              </a:rPr>
              <a:t>MATERIA DE ÉTICA</a:t>
            </a:r>
            <a:r>
              <a:rPr lang="es-MX" sz="3600" b="1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nton" panose="00000500000000000000" pitchFamily="50" charset="0"/>
              </a:rPr>
              <a:t> </a:t>
            </a:r>
            <a:endParaRPr lang="es-MX" sz="36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nton" panose="000005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6717BC-7FA8-264B-9918-CEB8A51B93F4}"/>
              </a:ext>
            </a:extLst>
          </p:cNvPr>
          <p:cNvSpPr txBox="1"/>
          <p:nvPr/>
        </p:nvSpPr>
        <p:spPr>
          <a:xfrm>
            <a:off x="8102600" y="-165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8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5" name="Proceso 14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4078012" y="1150381"/>
            <a:ext cx="3930869" cy="1188984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2000" b="1" u="sng" dirty="0" smtClean="0">
                <a:latin typeface="Panton" panose="00000500000000000000" pitchFamily="50" charset="0"/>
              </a:rPr>
              <a:t>Código de Conducta de la Comisión del Agua del Estado de Veracruz</a:t>
            </a:r>
            <a:endParaRPr lang="es-MX" sz="2000" b="1" u="sng" dirty="0">
              <a:latin typeface="Panton" panose="00000500000000000000" pitchFamily="50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BE41C3-4800-0641-9C5F-386DD023CEFF}"/>
              </a:ext>
            </a:extLst>
          </p:cNvPr>
          <p:cNvSpPr txBox="1"/>
          <p:nvPr/>
        </p:nvSpPr>
        <p:spPr>
          <a:xfrm>
            <a:off x="8710147" y="4898179"/>
            <a:ext cx="3313688" cy="12926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latin typeface="Panton" panose="00000500000000000000" pitchFamily="50" charset="0"/>
              </a:rPr>
              <a:t>Puedes consultarlo en: </a:t>
            </a:r>
            <a:r>
              <a:rPr lang="es-MX" sz="1500" b="1" dirty="0">
                <a:latin typeface="Panton" panose="00000500000000000000" pitchFamily="50" charset="0"/>
              </a:rPr>
              <a:t>http://187.174.252.244/caev/COCODI/Fundamento%20legal/codigo%20de%20conducta%20caev0001.pdf</a:t>
            </a:r>
          </a:p>
          <a:p>
            <a:pPr algn="ctr"/>
            <a:endParaRPr lang="es-MX" dirty="0">
              <a:latin typeface="Panton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766" t="17286" r="33313" b="6596"/>
          <a:stretch/>
        </p:blipFill>
        <p:spPr>
          <a:xfrm>
            <a:off x="4529959" y="2371696"/>
            <a:ext cx="2889112" cy="38068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E97A5BD-59A4-454C-9D45-0B8D8E04BE78}"/>
              </a:ext>
            </a:extLst>
          </p:cNvPr>
          <p:cNvSpPr/>
          <p:nvPr/>
        </p:nvSpPr>
        <p:spPr>
          <a:xfrm>
            <a:off x="619078" y="1297193"/>
            <a:ext cx="2161631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Panton" panose="00000500000000000000" pitchFamily="50" charset="0"/>
              </a:rPr>
              <a:t>El </a:t>
            </a:r>
            <a:r>
              <a:rPr lang="es-MX" dirty="0">
                <a:solidFill>
                  <a:schemeClr val="tx1"/>
                </a:solidFill>
                <a:latin typeface="Panton" panose="00000500000000000000" pitchFamily="50" charset="0"/>
              </a:rPr>
              <a:t>instrumento deontológico en el que se especifica, de manera puntual y concreta, la forma en que los servidores públicos, en su respectiva Dependencia, Entidad o empresa productiva del Estado, aplicarán los principios, valores y reglas de </a:t>
            </a:r>
            <a:r>
              <a:rPr lang="es-MX" dirty="0" smtClean="0">
                <a:solidFill>
                  <a:schemeClr val="tx1"/>
                </a:solidFill>
                <a:latin typeface="Panton" panose="00000500000000000000" pitchFamily="50" charset="0"/>
              </a:rPr>
              <a:t>integridad</a:t>
            </a:r>
            <a:endParaRPr lang="es-MX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47" y="2775531"/>
            <a:ext cx="3313688" cy="21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2628311"/>
              </p:ext>
            </p:extLst>
          </p:nvPr>
        </p:nvGraphicFramePr>
        <p:xfrm>
          <a:off x="3821372" y="1156139"/>
          <a:ext cx="7287905" cy="525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27798" y="1156139"/>
            <a:ext cx="3043450" cy="50783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Panton" panose="00000500000000000000" pitchFamily="50" charset="0"/>
              </a:rPr>
              <a:t>Es el instrumento a través del cual el funcionariado público manifiesta su voluntad de adherirse a los principios, valores y reglas de integridad contenidas en los Códigos de Ética y de Conducta, de desempeñar el ejercicio público que le ha sido encomendado, con estricta observancia de los mismos, decretando conocer sus alcances y las responsabilidades administrativas en las que puede incurrir en caso de la inobservancia de dichos Códigos</a:t>
            </a:r>
            <a:endParaRPr lang="es-MX" dirty="0">
              <a:latin typeface="Panton" panose="00000500000000000000" pitchFamily="50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944203" y="3534770"/>
            <a:ext cx="805218" cy="477672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Proceso 9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</a:t>
            </a:r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4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821114"/>
            <a:ext cx="4465983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Conductas de las y los Servidores Públicos de la Comisión del Agua del Estado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7468584"/>
              </p:ext>
            </p:extLst>
          </p:nvPr>
        </p:nvGraphicFramePr>
        <p:xfrm>
          <a:off x="291548" y="1101842"/>
          <a:ext cx="10359089" cy="498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ceso 8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Numerales </a:t>
            </a:r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6, 7 y 8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BE1A6EC-C19B-C64B-8F2D-369D60F19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086792"/>
              </p:ext>
            </p:extLst>
          </p:nvPr>
        </p:nvGraphicFramePr>
        <p:xfrm>
          <a:off x="1270861" y="1327117"/>
          <a:ext cx="9318140" cy="452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9" name="Proceso 8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9, IV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3370"/>
              </p:ext>
            </p:extLst>
          </p:nvPr>
        </p:nvGraphicFramePr>
        <p:xfrm>
          <a:off x="2470245" y="1883391"/>
          <a:ext cx="7601803" cy="348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Proceso 6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9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1783950"/>
              </p:ext>
            </p:extLst>
          </p:nvPr>
        </p:nvGraphicFramePr>
        <p:xfrm>
          <a:off x="1425843" y="1156138"/>
          <a:ext cx="9697081" cy="511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ceso 7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9, I y II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59987"/>
              </p:ext>
            </p:extLst>
          </p:nvPr>
        </p:nvGraphicFramePr>
        <p:xfrm>
          <a:off x="838200" y="127034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Proceso 6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9, III</a:t>
            </a:r>
            <a:endParaRPr lang="es-MX" sz="1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80680" y="2361261"/>
            <a:ext cx="4694830" cy="31393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Panton" panose="00000500000000000000" pitchFamily="50" charset="0"/>
              </a:rPr>
              <a:t>Los Servidores Públicos que</a:t>
            </a:r>
            <a:r>
              <a:rPr lang="es-ES" b="1" dirty="0">
                <a:latin typeface="Panton" panose="00000500000000000000" pitchFamily="50" charset="0"/>
              </a:rPr>
              <a:t> incumplan el Código de Ética y el Código de Conducta, incurrirán </a:t>
            </a:r>
            <a:r>
              <a:rPr lang="es-ES" dirty="0">
                <a:latin typeface="Panton" panose="00000500000000000000" pitchFamily="50" charset="0"/>
              </a:rPr>
              <a:t>en la </a:t>
            </a:r>
            <a:r>
              <a:rPr lang="es-ES" b="1" dirty="0">
                <a:latin typeface="Panton" panose="00000500000000000000" pitchFamily="50" charset="0"/>
              </a:rPr>
              <a:t>probable comisión u omisión de alguna falta administrativa </a:t>
            </a:r>
            <a:r>
              <a:rPr lang="es-ES" dirty="0">
                <a:latin typeface="Panton" panose="00000500000000000000" pitchFamily="50" charset="0"/>
              </a:rPr>
              <a:t>y </a:t>
            </a:r>
            <a:r>
              <a:rPr lang="es-ES" b="1" dirty="0">
                <a:latin typeface="Panton" panose="00000500000000000000" pitchFamily="50" charset="0"/>
              </a:rPr>
              <a:t>serán sancionados </a:t>
            </a:r>
            <a:r>
              <a:rPr lang="es-ES" dirty="0">
                <a:latin typeface="Panton" panose="00000500000000000000" pitchFamily="50" charset="0"/>
              </a:rPr>
              <a:t>de acuerdo a las atribuciones del Órgano Interno de Control o Autoridad Competente con apego al Reglamento de la Contraloría, Ley de Responsabilidades Administrativas y demás ordenamientos </a:t>
            </a:r>
            <a:r>
              <a:rPr lang="es-ES" dirty="0" smtClean="0">
                <a:latin typeface="Panton" panose="00000500000000000000" pitchFamily="50" charset="0"/>
              </a:rPr>
              <a:t>jurídicos</a:t>
            </a:r>
            <a:endParaRPr lang="es-ES" dirty="0">
              <a:latin typeface="Panton" panose="00000500000000000000" pitchFamily="50" charset="0"/>
            </a:endParaRPr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6155" y="1497860"/>
            <a:ext cx="6591869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Políticas de sanciones</a:t>
            </a:r>
            <a:endParaRPr lang="es-MX" sz="22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7" y="3059383"/>
            <a:ext cx="2619375" cy="1743075"/>
          </a:xfrm>
          <a:prstGeom prst="rect">
            <a:avLst/>
          </a:prstGeom>
        </p:spPr>
      </p:pic>
      <p:sp>
        <p:nvSpPr>
          <p:cNvPr id="10" name="Proceso 9">
            <a:extLst>
              <a:ext uri="{FF2B5EF4-FFF2-40B4-BE49-F238E27FC236}">
                <a16:creationId xmlns:a16="http://schemas.microsoft.com/office/drawing/2014/main" id="{4E014287-82B4-6848-A800-DF0410D48A86}"/>
              </a:ext>
            </a:extLst>
          </p:cNvPr>
          <p:cNvSpPr/>
          <p:nvPr/>
        </p:nvSpPr>
        <p:spPr>
          <a:xfrm>
            <a:off x="10310191" y="541781"/>
            <a:ext cx="1881809" cy="839799"/>
          </a:xfrm>
          <a:prstGeom prst="flowChartProces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Numeral 9, </a:t>
            </a:r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79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5E59D7-25D5-5141-B63A-D1CBBDC54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2" t="18156" r="50576" b="27448"/>
          <a:stretch/>
        </p:blipFill>
        <p:spPr>
          <a:xfrm>
            <a:off x="8993495" y="2513399"/>
            <a:ext cx="2484590" cy="26358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4427323" y="1249755"/>
            <a:ext cx="2953615" cy="26174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 smtClean="0"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14D3B42-A78A-3B4E-9209-BAEDF009E16B}"/>
              </a:ext>
            </a:extLst>
          </p:cNvPr>
          <p:cNvSpPr txBox="1"/>
          <p:nvPr/>
        </p:nvSpPr>
        <p:spPr>
          <a:xfrm>
            <a:off x="8619181" y="1754427"/>
            <a:ext cx="3144366" cy="7848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latin typeface="Panton" panose="00000500000000000000" pitchFamily="50" charset="0"/>
              </a:rPr>
              <a:t>Puedes encontrarlo en:</a:t>
            </a:r>
          </a:p>
          <a:p>
            <a:pPr algn="ctr"/>
            <a:r>
              <a:rPr lang="es-MX" sz="1500" dirty="0">
                <a:latin typeface="Panton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https://</a:t>
            </a:r>
            <a:r>
              <a:rPr lang="es-MX" sz="1500" dirty="0" smtClean="0">
                <a:latin typeface="Panton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sistemas.cgever.gob.mx/2020/pdf/codigo_etica.pdf</a:t>
            </a:r>
            <a:endParaRPr lang="es-MX" sz="1500" dirty="0">
              <a:latin typeface="Panton" panose="00000500000000000000" pitchFamily="50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B7AA2FE-446A-5644-BACC-148D62C5DCE3}"/>
              </a:ext>
            </a:extLst>
          </p:cNvPr>
          <p:cNvCxnSpPr>
            <a:cxnSpLocks/>
          </p:cNvCxnSpPr>
          <p:nvPr/>
        </p:nvCxnSpPr>
        <p:spPr>
          <a:xfrm>
            <a:off x="1755480" y="3437953"/>
            <a:ext cx="0" cy="609600"/>
          </a:xfrm>
          <a:prstGeom prst="straightConnector1">
            <a:avLst/>
          </a:prstGeom>
          <a:ln w="117475" cmpd="tri">
            <a:solidFill>
              <a:schemeClr val="accent1">
                <a:lumMod val="20000"/>
                <a:lumOff val="80000"/>
              </a:schemeClr>
            </a:solidFill>
            <a:headEnd w="lg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A0FDD34-E413-D344-A5CD-1D62B7D80DC9}"/>
              </a:ext>
            </a:extLst>
          </p:cNvPr>
          <p:cNvSpPr/>
          <p:nvPr/>
        </p:nvSpPr>
        <p:spPr>
          <a:xfrm>
            <a:off x="8721995" y="4946583"/>
            <a:ext cx="3027589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500" dirty="0" smtClean="0">
                <a:latin typeface="Panton" panose="00000500000000000000" pitchFamily="50" charset="0"/>
              </a:rPr>
              <a:t>Emitido el doce de marzo de dos mil veinte.</a:t>
            </a:r>
            <a:endParaRPr lang="es-MX" sz="1500" dirty="0">
              <a:latin typeface="Panton" panose="000005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4D3B42-A78A-3B4E-9209-BAEDF009E16B}"/>
              </a:ext>
            </a:extLst>
          </p:cNvPr>
          <p:cNvSpPr txBox="1"/>
          <p:nvPr/>
        </p:nvSpPr>
        <p:spPr>
          <a:xfrm>
            <a:off x="4629582" y="4425424"/>
            <a:ext cx="3144366" cy="7848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chemeClr val="tx1"/>
                </a:solidFill>
                <a:latin typeface="Panton" panose="00000500000000000000" pitchFamily="50" charset="0"/>
              </a:rPr>
              <a:t>P</a:t>
            </a:r>
            <a:r>
              <a:rPr lang="es-MX" sz="1500" dirty="0" smtClean="0">
                <a:solidFill>
                  <a:schemeClr val="tx1"/>
                </a:solidFill>
                <a:latin typeface="Panton" panose="00000500000000000000" pitchFamily="50" charset="0"/>
              </a:rPr>
              <a:t>or los </a:t>
            </a:r>
            <a:r>
              <a:rPr lang="es-MX" sz="1500" dirty="0">
                <a:solidFill>
                  <a:schemeClr val="tx1"/>
                </a:solidFill>
                <a:latin typeface="Panton" panose="00000500000000000000" pitchFamily="50" charset="0"/>
              </a:rPr>
              <a:t>P</a:t>
            </a:r>
            <a:r>
              <a:rPr lang="es-MX" sz="1500" dirty="0" smtClean="0">
                <a:solidFill>
                  <a:schemeClr val="tx1"/>
                </a:solidFill>
                <a:latin typeface="Panton" panose="00000500000000000000" pitchFamily="50" charset="0"/>
              </a:rPr>
              <a:t>rincipios, Valores y Reglas de Integridad señalados en el presente Código.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4D3B42-A78A-3B4E-9209-BAEDF009E16B}"/>
              </a:ext>
            </a:extLst>
          </p:cNvPr>
          <p:cNvSpPr txBox="1"/>
          <p:nvPr/>
        </p:nvSpPr>
        <p:spPr>
          <a:xfrm>
            <a:off x="251706" y="1572594"/>
            <a:ext cx="3144366" cy="1708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tx1"/>
                </a:solidFill>
                <a:latin typeface="Panton" panose="00000500000000000000" pitchFamily="50" charset="0"/>
              </a:rPr>
              <a:t>Que es responsabilidad de los Titulares de las Dependencias y Entidades, establecer las acciones necesarias para incentivar el conocimiento, la aplicación de los Principios, Valores y las Reglas de Integridad.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14D3B42-A78A-3B4E-9209-BAEDF009E16B}"/>
              </a:ext>
            </a:extLst>
          </p:cNvPr>
          <p:cNvSpPr txBox="1"/>
          <p:nvPr/>
        </p:nvSpPr>
        <p:spPr>
          <a:xfrm>
            <a:off x="251706" y="4202686"/>
            <a:ext cx="3144366" cy="12464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chemeClr val="tx1"/>
                </a:solidFill>
                <a:latin typeface="Panton" panose="00000500000000000000" pitchFamily="50" charset="0"/>
              </a:rPr>
              <a:t>Con la finalidad de incidir en el actuar correcto de los Servidores Públicos para la realización eficiente y eficaz de las tareas encomendadas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B7AA2FE-446A-5644-BACC-148D62C5DCE3}"/>
              </a:ext>
            </a:extLst>
          </p:cNvPr>
          <p:cNvCxnSpPr>
            <a:cxnSpLocks/>
          </p:cNvCxnSpPr>
          <p:nvPr/>
        </p:nvCxnSpPr>
        <p:spPr>
          <a:xfrm flipV="1">
            <a:off x="3608258" y="4727972"/>
            <a:ext cx="588925" cy="1"/>
          </a:xfrm>
          <a:prstGeom prst="straightConnector1">
            <a:avLst/>
          </a:prstGeom>
          <a:ln w="117475" cmpd="tri">
            <a:solidFill>
              <a:schemeClr val="accent1">
                <a:lumMod val="20000"/>
                <a:lumOff val="80000"/>
              </a:schemeClr>
            </a:solidFill>
            <a:headEnd w="lg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B7AA2FE-446A-5644-BACC-148D62C5DCE3}"/>
              </a:ext>
            </a:extLst>
          </p:cNvPr>
          <p:cNvCxnSpPr>
            <a:cxnSpLocks/>
          </p:cNvCxnSpPr>
          <p:nvPr/>
        </p:nvCxnSpPr>
        <p:spPr>
          <a:xfrm flipH="1">
            <a:off x="3644295" y="2422018"/>
            <a:ext cx="592524" cy="0"/>
          </a:xfrm>
          <a:prstGeom prst="straightConnector1">
            <a:avLst/>
          </a:prstGeom>
          <a:ln w="117475" cmpd="tri">
            <a:solidFill>
              <a:schemeClr val="accent1">
                <a:lumMod val="20000"/>
                <a:lumOff val="80000"/>
              </a:schemeClr>
            </a:solidFill>
            <a:headEnd w="lg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B7AA2FE-446A-5644-BACC-148D62C5DCE3}"/>
              </a:ext>
            </a:extLst>
          </p:cNvPr>
          <p:cNvCxnSpPr>
            <a:cxnSpLocks/>
          </p:cNvCxnSpPr>
          <p:nvPr/>
        </p:nvCxnSpPr>
        <p:spPr>
          <a:xfrm>
            <a:off x="7501477" y="2429544"/>
            <a:ext cx="632450" cy="0"/>
          </a:xfrm>
          <a:prstGeom prst="straightConnector1">
            <a:avLst/>
          </a:prstGeom>
          <a:ln w="117475" cmpd="tri">
            <a:solidFill>
              <a:schemeClr val="accent1">
                <a:lumMod val="20000"/>
                <a:lumOff val="80000"/>
              </a:schemeClr>
            </a:solidFill>
            <a:headEnd w="lg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644295" y="1962088"/>
            <a:ext cx="783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latin typeface="Panton" panose="00000500000000000000" pitchFamily="50" charset="0"/>
              </a:rPr>
              <a:t>señala</a:t>
            </a:r>
            <a:endParaRPr lang="es-MX" sz="1300" dirty="0">
              <a:latin typeface="Panton" panose="00000500000000000000" pitchFamily="50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602146" y="4875952"/>
            <a:ext cx="715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latin typeface="Panton" panose="00000500000000000000" pitchFamily="50" charset="0"/>
              </a:rPr>
              <a:t>Que se regirán</a:t>
            </a:r>
            <a:endParaRPr lang="es-MX" sz="1300" dirty="0">
              <a:latin typeface="Panton" panose="00000500000000000000" pitchFamily="50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" y="3751533"/>
            <a:ext cx="2856844" cy="229021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" y="1256628"/>
            <a:ext cx="2833103" cy="186050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66" y="1008207"/>
            <a:ext cx="4128096" cy="219807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3823063" y="1056377"/>
            <a:ext cx="2328344" cy="5216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solidFill>
                  <a:schemeClr val="tx1"/>
                </a:solidFill>
                <a:latin typeface="Panton" panose="00000500000000000000" pitchFamily="50" charset="0"/>
              </a:rPr>
              <a:t>Es un instrumento de Política Pública en el combate a la </a:t>
            </a:r>
            <a:r>
              <a:rPr lang="es-MX" sz="15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corrupción, que </a:t>
            </a:r>
            <a:r>
              <a:rPr lang="es-MX" sz="1500" b="1" u="sng" dirty="0" smtClean="0">
                <a:solidFill>
                  <a:schemeClr val="tx1"/>
                </a:solidFill>
                <a:latin typeface="Panton" panose="00000500000000000000" pitchFamily="50" charset="0"/>
              </a:rPr>
              <a:t>se </a:t>
            </a:r>
            <a:r>
              <a:rPr lang="es-MX" sz="1500" b="1" u="sng" dirty="0">
                <a:solidFill>
                  <a:schemeClr val="tx1"/>
                </a:solidFill>
                <a:latin typeface="Panton" panose="00000500000000000000" pitchFamily="50" charset="0"/>
              </a:rPr>
              <a:t>debe de promover y garantizar la cultura ética</a:t>
            </a:r>
            <a:r>
              <a:rPr lang="es-MX" sz="15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, para la erradicación de </a:t>
            </a:r>
            <a:r>
              <a:rPr lang="es-MX" sz="1500" b="1" dirty="0">
                <a:solidFill>
                  <a:schemeClr val="tx1"/>
                </a:solidFill>
                <a:latin typeface="Panton" panose="00000500000000000000" pitchFamily="50" charset="0"/>
              </a:rPr>
              <a:t>la corrupción en las instituciones públicas y hacer bien el trabajo gubernamental en el entorno de integridad pública, respeto a los derechos humanos, honestidad, eficiencia, eficacia, transparencia y rendición de cuentas, así como la gestión pública</a:t>
            </a:r>
            <a:r>
              <a:rPr lang="es-MX" sz="1500" b="1" i="1" dirty="0">
                <a:solidFill>
                  <a:schemeClr val="tx1"/>
                </a:solidFill>
                <a:latin typeface="Panton" panose="00000500000000000000" pitchFamily="50" charset="0"/>
              </a:rPr>
              <a:t> </a:t>
            </a:r>
            <a:r>
              <a:rPr lang="es-MX" sz="1500" b="1" dirty="0">
                <a:solidFill>
                  <a:schemeClr val="tx1"/>
                </a:solidFill>
                <a:latin typeface="Panton" panose="00000500000000000000" pitchFamily="50" charset="0"/>
              </a:rPr>
              <a:t>que generen resultados e impacten positivamente a la </a:t>
            </a:r>
            <a:r>
              <a:rPr lang="es-MX" sz="15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Población Veracruzana</a:t>
            </a:r>
            <a:endParaRPr lang="es-ES" sz="1500" b="1" dirty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9439165" y="3675293"/>
            <a:ext cx="2679263" cy="25853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s-MX" sz="2400" dirty="0"/>
          </a:p>
          <a:p>
            <a:pPr lvl="0" algn="ctr"/>
            <a:r>
              <a:rPr lang="es-MX" sz="1500" b="1" dirty="0">
                <a:solidFill>
                  <a:schemeClr val="tx1"/>
                </a:solidFill>
                <a:latin typeface="Panton" panose="00000500000000000000" pitchFamily="50" charset="0"/>
              </a:rPr>
              <a:t>El Código de Ética sirve para que las personas  Servidoras Públicas del Gobierno del Estado de Veracruz actúen conforme a una cultura de integridad y vocación del servicio público orientado al logro de resultados</a:t>
            </a:r>
            <a:endParaRPr lang="es-ES" sz="1500" b="1" dirty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791886" y="4727972"/>
            <a:ext cx="2323987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Panton" panose="00000500000000000000" pitchFamily="50" charset="0"/>
              </a:rPr>
              <a:t>¿Para que sirve el Código de Ética?</a:t>
            </a:r>
            <a:endParaRPr lang="es-MX" b="1" dirty="0"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9AC96114-6B7E-FC46-B31C-61884B0B038C}"/>
              </a:ext>
            </a:extLst>
          </p:cNvPr>
          <p:cNvSpPr/>
          <p:nvPr/>
        </p:nvSpPr>
        <p:spPr>
          <a:xfrm>
            <a:off x="7659136" y="3219964"/>
            <a:ext cx="4281214" cy="302766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 smtClean="0">
                <a:solidFill>
                  <a:schemeClr val="tx1"/>
                </a:solidFill>
                <a:latin typeface="Panton" panose="00000500000000000000" pitchFamily="50" charset="0"/>
              </a:rPr>
              <a:t>Los servidores públicos actúan siempre de manera congruente con los principios que se deben observar en el desempeño de un empleo, cargo, comisión o función, convencidos en el compromiso de ajustar su conducta para que impere en su desempeño una ética que responda al interés público y generen certeza plena de su conducta frente a todas las personas con las que se vinculen u observen su actúa.</a:t>
            </a:r>
            <a:endParaRPr lang="es-MX" sz="1500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31054A8C-AF4B-6848-A8EA-8A745CAA5209}"/>
              </a:ext>
            </a:extLst>
          </p:cNvPr>
          <p:cNvSpPr/>
          <p:nvPr/>
        </p:nvSpPr>
        <p:spPr>
          <a:xfrm>
            <a:off x="281037" y="3308422"/>
            <a:ext cx="4043049" cy="28391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chemeClr val="tx1"/>
                </a:solidFill>
                <a:latin typeface="Panton" panose="00000500000000000000" pitchFamily="50" charset="0"/>
              </a:rPr>
              <a:t>Disciplina basada en normas de conducta que se fundamentan en el deber público y que busca en toda decisión y acción, la prevalencia del bienestar de la sociedad en coordinación con los objetivos del Estado mexicano, de los entes públicos y de la responsabilidad de la persona ante éstos.</a:t>
            </a:r>
          </a:p>
        </p:txBody>
      </p:sp>
      <p:sp>
        <p:nvSpPr>
          <p:cNvPr id="29" name="Conector 28">
            <a:extLst>
              <a:ext uri="{FF2B5EF4-FFF2-40B4-BE49-F238E27FC236}">
                <a16:creationId xmlns:a16="http://schemas.microsoft.com/office/drawing/2014/main" id="{8447705B-3F5E-584C-B12E-EBCE2801E5A6}"/>
              </a:ext>
            </a:extLst>
          </p:cNvPr>
          <p:cNvSpPr/>
          <p:nvPr/>
        </p:nvSpPr>
        <p:spPr>
          <a:xfrm>
            <a:off x="8838529" y="2028186"/>
            <a:ext cx="1922428" cy="1080090"/>
          </a:xfrm>
          <a:prstGeom prst="flowChartConnecto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Integridad</a:t>
            </a:r>
            <a:endParaRPr lang="es-MX" sz="20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sp>
        <p:nvSpPr>
          <p:cNvPr id="30" name="Conector 29">
            <a:extLst>
              <a:ext uri="{FF2B5EF4-FFF2-40B4-BE49-F238E27FC236}">
                <a16:creationId xmlns:a16="http://schemas.microsoft.com/office/drawing/2014/main" id="{DED02F95-1D06-1C4B-80EF-EED328F08716}"/>
              </a:ext>
            </a:extLst>
          </p:cNvPr>
          <p:cNvSpPr/>
          <p:nvPr/>
        </p:nvSpPr>
        <p:spPr>
          <a:xfrm>
            <a:off x="1356453" y="2188329"/>
            <a:ext cx="1790692" cy="1022810"/>
          </a:xfrm>
          <a:prstGeom prst="flowChartConnec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latin typeface="Panton" panose="00000500000000000000" pitchFamily="50" charset="0"/>
            </a:endParaRPr>
          </a:p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Ética Pública</a:t>
            </a:r>
            <a:endParaRPr lang="es-MX" sz="2000" b="1" dirty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endParaRPr lang="es-MX" sz="2000" b="1" dirty="0">
              <a:latin typeface="Panton" panose="00000500000000000000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36310" y="1473042"/>
            <a:ext cx="3722826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Panton" panose="00000500000000000000" pitchFamily="50" charset="0"/>
              </a:rPr>
              <a:t>¿Qué es la Ética Pública y la Integridad? </a:t>
            </a:r>
            <a:endParaRPr lang="es-MX" sz="2000" b="1" dirty="0">
              <a:latin typeface="Panton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73" y="2306596"/>
            <a:ext cx="3229875" cy="28074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A68872F9-2A3B-7B42-9509-B88FFCDB9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046452"/>
              </p:ext>
            </p:extLst>
          </p:nvPr>
        </p:nvGraphicFramePr>
        <p:xfrm>
          <a:off x="3502432" y="1360461"/>
          <a:ext cx="5980385" cy="438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Elipse 24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10363200" y="4570514"/>
            <a:ext cx="1828800" cy="170267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Art. 6 </a:t>
            </a:r>
          </a:p>
          <a:p>
            <a:pPr algn="ctr"/>
            <a:endParaRPr lang="es-MX" sz="24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12695" y="4438572"/>
            <a:ext cx="328973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Se vinculan con </a:t>
            </a:r>
            <a:r>
              <a:rPr lang="es-MX" sz="16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la misión, visión, objetivos y atribuciones </a:t>
            </a:r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del </a:t>
            </a:r>
            <a:r>
              <a:rPr lang="es-MX" sz="1600" u="sng" dirty="0" smtClean="0">
                <a:solidFill>
                  <a:schemeClr val="tx1"/>
                </a:solidFill>
                <a:latin typeface="Panton" panose="00000500000000000000" pitchFamily="50" charset="0"/>
              </a:rPr>
              <a:t>Código de Conducta de la Comisión del Agua del Estado de Veracruz</a:t>
            </a:r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, en sus distintos ámbitos del servicio público</a:t>
            </a:r>
            <a:endParaRPr lang="es-MX" sz="16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723306" y="1370971"/>
            <a:ext cx="3289737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Lo que se busca es </a:t>
            </a:r>
            <a:r>
              <a:rPr lang="es-MX" sz="16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generen mecanismos de identificación de las actividades que desempeñan los Servidores Públicos </a:t>
            </a:r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y que su </a:t>
            </a:r>
            <a:r>
              <a:rPr lang="es-MX" sz="16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incumplimiento</a:t>
            </a:r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 pueda ser </a:t>
            </a:r>
            <a:r>
              <a:rPr lang="es-MX" sz="16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motivo de un comportamiento</a:t>
            </a:r>
            <a:r>
              <a:rPr lang="es-MX" sz="1600" dirty="0" smtClean="0">
                <a:solidFill>
                  <a:schemeClr val="tx1"/>
                </a:solidFill>
                <a:latin typeface="Panton" panose="00000500000000000000" pitchFamily="50" charset="0"/>
              </a:rPr>
              <a:t> o </a:t>
            </a:r>
            <a:r>
              <a:rPr lang="es-MX" sz="16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conducta que se establezca como falta administrativa.</a:t>
            </a:r>
            <a:endParaRPr lang="es-MX" sz="1600" b="1" dirty="0">
              <a:solidFill>
                <a:schemeClr val="tx1"/>
              </a:solidFill>
              <a:latin typeface="Panton" panose="00000500000000000000" pitchFamily="50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3675589" y="4645572"/>
            <a:ext cx="560080" cy="29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7967821" y="2501462"/>
            <a:ext cx="650197" cy="328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4" y="1504704"/>
            <a:ext cx="4769819" cy="47036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00" y="1986481"/>
            <a:ext cx="273269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Panton" panose="00000500000000000000" pitchFamily="50" charset="0"/>
              </a:rPr>
              <a:t>Principios Éticos</a:t>
            </a:r>
            <a:endParaRPr lang="es-MX" sz="2800" b="1" dirty="0">
              <a:latin typeface="Panton" panose="000005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16566" y="3274829"/>
            <a:ext cx="309155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Panton" panose="00000500000000000000" pitchFamily="50" charset="0"/>
              </a:rPr>
              <a:t>Conjunto de parámetros éticos universales, dirigidos a orientar y regular la vida en sociedad</a:t>
            </a:r>
            <a:endParaRPr lang="es-MX" b="1" dirty="0">
              <a:latin typeface="Panton" panose="00000500000000000000" pitchFamily="50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10363200" y="4570514"/>
            <a:ext cx="1828800" cy="170267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Art. 7 </a:t>
            </a:r>
          </a:p>
          <a:p>
            <a:pPr algn="ctr"/>
            <a:endParaRPr lang="es-MX" sz="24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138231" y="0"/>
            <a:ext cx="6861660" cy="126296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CE714B-5DAE-F346-B5BE-4B9514632A74}"/>
              </a:ext>
            </a:extLst>
          </p:cNvPr>
          <p:cNvSpPr/>
          <p:nvPr/>
        </p:nvSpPr>
        <p:spPr>
          <a:xfrm>
            <a:off x="951643" y="1930000"/>
            <a:ext cx="3273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202124"/>
                </a:solidFill>
                <a:effectLst/>
                <a:latin typeface="Google Sans"/>
              </a:rPr>
              <a:t> </a:t>
            </a:r>
            <a:endParaRPr lang="es-MX" sz="2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3720A84-EDCF-DE49-98D2-4A99C901FA16}"/>
              </a:ext>
            </a:extLst>
          </p:cNvPr>
          <p:cNvSpPr/>
          <p:nvPr/>
        </p:nvSpPr>
        <p:spPr>
          <a:xfrm>
            <a:off x="3058511" y="1850291"/>
            <a:ext cx="2333296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effectLst/>
                <a:latin typeface="Panton" panose="00000500000000000000" pitchFamily="50" charset="0"/>
              </a:rPr>
              <a:t>Valores Éticos</a:t>
            </a:r>
            <a:endParaRPr lang="es-MX" sz="2800" b="1" dirty="0">
              <a:solidFill>
                <a:schemeClr val="bg1"/>
              </a:solidFill>
              <a:latin typeface="Panton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1" y="1378580"/>
            <a:ext cx="4778996" cy="4778996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0" y="4570514"/>
            <a:ext cx="1828800" cy="170267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Art. </a:t>
            </a:r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8</a:t>
            </a:r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endParaRPr lang="es-MX" sz="24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3720A84-EDCF-DE49-98D2-4A99C901FA16}"/>
              </a:ext>
            </a:extLst>
          </p:cNvPr>
          <p:cNvSpPr/>
          <p:nvPr/>
        </p:nvSpPr>
        <p:spPr>
          <a:xfrm>
            <a:off x="2495948" y="3391724"/>
            <a:ext cx="3226674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Panton" panose="00000500000000000000" pitchFamily="50" charset="0"/>
              </a:rPr>
              <a:t>Cualidad o conjunto de cualidades por las que un Servidor Público es apreciado o bien considerado en el servicio público</a:t>
            </a:r>
            <a:endParaRPr lang="es-MX" b="1" dirty="0">
              <a:solidFill>
                <a:schemeClr val="bg1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69124" y="1340379"/>
            <a:ext cx="441434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Panton" panose="00000500000000000000" pitchFamily="50" charset="0"/>
              </a:rPr>
              <a:t>Reglas de Integridad</a:t>
            </a:r>
            <a:endParaRPr lang="es-MX" sz="2800" b="1" dirty="0">
              <a:latin typeface="Panton" panose="00000500000000000000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64" y="2459005"/>
            <a:ext cx="6508531" cy="381533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828800" y="2463639"/>
            <a:ext cx="2921877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Panton" panose="00000500000000000000" pitchFamily="50" charset="0"/>
              </a:rPr>
              <a:t>Conjunto de disposiciones que regulan las acciones de los Servidores Públicos en los diversos ámbitos de las funciones que desempeñan</a:t>
            </a:r>
            <a:endParaRPr lang="es-MX" b="1" dirty="0">
              <a:latin typeface="Panton" panose="00000500000000000000" pitchFamily="50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0" y="4570514"/>
            <a:ext cx="1828800" cy="170267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Art. 9</a:t>
            </a:r>
          </a:p>
          <a:p>
            <a:pPr algn="ctr"/>
            <a:endParaRPr lang="es-MX" sz="24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138231" y="0"/>
            <a:ext cx="6861660" cy="12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ADD4C35-DA84-9B47-B004-39434A79DC26}"/>
              </a:ext>
            </a:extLst>
          </p:cNvPr>
          <p:cNvCxnSpPr>
            <a:cxnSpLocks/>
          </p:cNvCxnSpPr>
          <p:nvPr/>
        </p:nvCxnSpPr>
        <p:spPr>
          <a:xfrm>
            <a:off x="6041983" y="1795975"/>
            <a:ext cx="0" cy="357819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w="lg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E779B39E-6A6A-D14C-9ACA-4FD6F5C5D03D}"/>
              </a:ext>
            </a:extLst>
          </p:cNvPr>
          <p:cNvSpPr/>
          <p:nvPr/>
        </p:nvSpPr>
        <p:spPr>
          <a:xfrm>
            <a:off x="2207558" y="1267672"/>
            <a:ext cx="76688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effectLst/>
                <a:latin typeface="Panton" panose="00000500000000000000" pitchFamily="50" charset="0"/>
              </a:rPr>
              <a:t>CÓDIGO DE CONDUCTA</a:t>
            </a:r>
            <a:endParaRPr lang="es-MX" sz="2800" b="1" dirty="0">
              <a:solidFill>
                <a:schemeClr val="tx1"/>
              </a:solidFill>
              <a:effectLst/>
              <a:latin typeface="Panton" panose="00000500000000000000" pitchFamily="5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CC364-1206-0D47-9EDB-100924D4B852}"/>
              </a:ext>
            </a:extLst>
          </p:cNvPr>
          <p:cNvSpPr txBox="1"/>
          <p:nvPr/>
        </p:nvSpPr>
        <p:spPr>
          <a:xfrm>
            <a:off x="0" y="6273190"/>
            <a:ext cx="12192000" cy="60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B85619-C296-DC47-90EB-7CD3E03364F2}"/>
              </a:ext>
            </a:extLst>
          </p:cNvPr>
          <p:cNvSpPr txBox="1"/>
          <p:nvPr/>
        </p:nvSpPr>
        <p:spPr>
          <a:xfrm>
            <a:off x="8092440" y="435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673412-8AAA-D04C-9DAA-921869824323}"/>
              </a:ext>
            </a:extLst>
          </p:cNvPr>
          <p:cNvSpPr txBox="1"/>
          <p:nvPr/>
        </p:nvSpPr>
        <p:spPr>
          <a:xfrm>
            <a:off x="4279899" y="2348269"/>
            <a:ext cx="6337301" cy="1477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latin typeface="Panton" panose="00000500000000000000" pitchFamily="50" charset="0"/>
              </a:rPr>
              <a:t>Las Dependencias y Entidades que conforman el Poder Ejecutivo del Estado</a:t>
            </a:r>
            <a:r>
              <a:rPr lang="es-MX" dirty="0" smtClean="0">
                <a:latin typeface="Panton" panose="00000500000000000000" pitchFamily="50" charset="0"/>
              </a:rPr>
              <a:t>, deberán </a:t>
            </a:r>
            <a:r>
              <a:rPr lang="es-MX" u="sng" dirty="0" smtClean="0">
                <a:latin typeface="Panton" panose="00000500000000000000" pitchFamily="50" charset="0"/>
              </a:rPr>
              <a:t>emitir su propio Código de Conducta </a:t>
            </a:r>
            <a:r>
              <a:rPr lang="es-MX" dirty="0" smtClean="0">
                <a:latin typeface="Panton" panose="00000500000000000000" pitchFamily="50" charset="0"/>
              </a:rPr>
              <a:t>de manera que les permita enfrentar los retos éticos, a la vez que, se fomente la identificación y apropiación por parte de los Servidores Públicos</a:t>
            </a:r>
            <a:endParaRPr lang="es-MX" dirty="0">
              <a:latin typeface="Panton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9300E6-C54F-E240-BAA6-557ACFD4A554}"/>
              </a:ext>
            </a:extLst>
          </p:cNvPr>
          <p:cNvSpPr txBox="1"/>
          <p:nvPr/>
        </p:nvSpPr>
        <p:spPr>
          <a:xfrm>
            <a:off x="784385" y="4522786"/>
            <a:ext cx="648001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Panton" panose="00000500000000000000" pitchFamily="50" charset="0"/>
              </a:rPr>
              <a:t>Los Códigos de Conducta que emitan las Dependencias y Entidades, </a:t>
            </a:r>
            <a:r>
              <a:rPr lang="es-MX" u="sng" dirty="0" smtClean="0">
                <a:latin typeface="Panton" panose="00000500000000000000" pitchFamily="50" charset="0"/>
              </a:rPr>
              <a:t>deberán constituir guías enunciativas pero no limitativas para identificar acciones que pueden vulnerar lo previsto en cada uno de ellos</a:t>
            </a:r>
            <a:endParaRPr lang="es-MX" u="sng" dirty="0">
              <a:latin typeface="Panton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49198"/>
            <a:ext cx="2868704" cy="21487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230723-805F-814C-BF6C-410532F9F62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38457" r="13288" b="2368"/>
          <a:stretch/>
        </p:blipFill>
        <p:spPr>
          <a:xfrm>
            <a:off x="67456" y="-132573"/>
            <a:ext cx="6974476" cy="1288712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AE40C811-3703-6A44-B76A-5207C2C1E489}"/>
              </a:ext>
            </a:extLst>
          </p:cNvPr>
          <p:cNvSpPr/>
          <p:nvPr/>
        </p:nvSpPr>
        <p:spPr>
          <a:xfrm>
            <a:off x="10327627" y="4570514"/>
            <a:ext cx="1828800" cy="170267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s-MX" sz="1000" b="1" dirty="0">
                <a:solidFill>
                  <a:schemeClr val="tx1"/>
                </a:solidFill>
                <a:latin typeface="Panton" panose="00000500000000000000" pitchFamily="50" charset="0"/>
              </a:rPr>
              <a:t>Acuerdo que emite el Código de Ética de los Servidores Públicos del Poder Ejecutivo del Estado de Veracruz</a:t>
            </a:r>
          </a:p>
          <a:p>
            <a:pPr algn="ctr"/>
            <a:endParaRPr lang="es-MX" sz="1000" b="1" dirty="0" smtClean="0">
              <a:solidFill>
                <a:schemeClr val="tx1"/>
              </a:solidFill>
              <a:latin typeface="Panton" panose="00000500000000000000" pitchFamily="50" charset="0"/>
            </a:endParaRPr>
          </a:p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Panton" panose="00000500000000000000" pitchFamily="50" charset="0"/>
              </a:rPr>
              <a:t>Arts. 14 y 15</a:t>
            </a:r>
          </a:p>
          <a:p>
            <a:pPr algn="ctr"/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61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54547</TotalTime>
  <Words>1771</Words>
  <Application>Microsoft Office PowerPoint</Application>
  <PresentationFormat>Panorámica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Panton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Said Lozada</dc:creator>
  <cp:lastModifiedBy>CAEV-XXXX</cp:lastModifiedBy>
  <cp:revision>176</cp:revision>
  <dcterms:created xsi:type="dcterms:W3CDTF">2020-07-20T16:41:07Z</dcterms:created>
  <dcterms:modified xsi:type="dcterms:W3CDTF">2023-10-05T23:14:40Z</dcterms:modified>
</cp:coreProperties>
</file>